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47" r:id="rId2"/>
    <p:sldMasterId id="2147483759" r:id="rId3"/>
    <p:sldMasterId id="2147483771" r:id="rId4"/>
  </p:sldMasterIdLst>
  <p:notesMasterIdLst>
    <p:notesMasterId r:id="rId60"/>
  </p:notesMasterIdLst>
  <p:handoutMasterIdLst>
    <p:handoutMasterId r:id="rId61"/>
  </p:handoutMasterIdLst>
  <p:sldIdLst>
    <p:sldId id="374" r:id="rId5"/>
    <p:sldId id="506" r:id="rId6"/>
    <p:sldId id="375" r:id="rId7"/>
    <p:sldId id="376" r:id="rId8"/>
    <p:sldId id="377" r:id="rId9"/>
    <p:sldId id="378" r:id="rId10"/>
    <p:sldId id="257" r:id="rId11"/>
    <p:sldId id="276" r:id="rId12"/>
    <p:sldId id="281" r:id="rId13"/>
    <p:sldId id="510" r:id="rId14"/>
    <p:sldId id="282" r:id="rId15"/>
    <p:sldId id="514" r:id="rId16"/>
    <p:sldId id="501" r:id="rId17"/>
    <p:sldId id="295" r:id="rId18"/>
    <p:sldId id="503" r:id="rId19"/>
    <p:sldId id="498" r:id="rId20"/>
    <p:sldId id="512" r:id="rId21"/>
    <p:sldId id="332" r:id="rId22"/>
    <p:sldId id="499" r:id="rId23"/>
    <p:sldId id="500" r:id="rId24"/>
    <p:sldId id="502" r:id="rId25"/>
    <p:sldId id="278" r:id="rId26"/>
    <p:sldId id="367" r:id="rId27"/>
    <p:sldId id="366" r:id="rId28"/>
    <p:sldId id="364" r:id="rId29"/>
    <p:sldId id="368" r:id="rId30"/>
    <p:sldId id="305" r:id="rId31"/>
    <p:sldId id="365" r:id="rId32"/>
    <p:sldId id="331" r:id="rId33"/>
    <p:sldId id="296" r:id="rId34"/>
    <p:sldId id="363" r:id="rId35"/>
    <p:sldId id="370" r:id="rId36"/>
    <p:sldId id="277" r:id="rId37"/>
    <p:sldId id="333" r:id="rId38"/>
    <p:sldId id="516" r:id="rId39"/>
    <p:sldId id="395" r:id="rId40"/>
    <p:sldId id="379" r:id="rId41"/>
    <p:sldId id="380" r:id="rId42"/>
    <p:sldId id="381" r:id="rId43"/>
    <p:sldId id="382" r:id="rId44"/>
    <p:sldId id="383" r:id="rId45"/>
    <p:sldId id="384" r:id="rId46"/>
    <p:sldId id="385" r:id="rId47"/>
    <p:sldId id="386" r:id="rId48"/>
    <p:sldId id="387" r:id="rId49"/>
    <p:sldId id="388" r:id="rId50"/>
    <p:sldId id="389" r:id="rId51"/>
    <p:sldId id="505" r:id="rId52"/>
    <p:sldId id="390" r:id="rId53"/>
    <p:sldId id="507" r:id="rId54"/>
    <p:sldId id="391" r:id="rId55"/>
    <p:sldId id="392" r:id="rId56"/>
    <p:sldId id="485" r:id="rId57"/>
    <p:sldId id="393" r:id="rId58"/>
    <p:sldId id="394" r:id="rId59"/>
  </p:sldIdLst>
  <p:sldSz cx="9144000" cy="6858000" type="screen4x3"/>
  <p:notesSz cx="6888163" cy="10018713"/>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８色 一般社団法人" initials="８一" lastIdx="1" clrIdx="0">
    <p:extLst>
      <p:ext uri="{19B8F6BF-5375-455C-9EA6-DF929625EA0E}">
        <p15:presenceInfo xmlns:p15="http://schemas.microsoft.com/office/powerpoint/2012/main" userId="27bdefe9669be4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2D1"/>
    <a:srgbClr val="FF00FF"/>
    <a:srgbClr val="C5DCF1"/>
    <a:srgbClr val="5B9BD5"/>
    <a:srgbClr val="00FF00"/>
    <a:srgbClr val="F9D6BF"/>
    <a:srgbClr val="C2DAF0"/>
    <a:srgbClr val="C8DDF0"/>
    <a:srgbClr val="B3D0E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58374" autoAdjust="0"/>
  </p:normalViewPr>
  <p:slideViewPr>
    <p:cSldViewPr snapToGrid="0">
      <p:cViewPr varScale="1">
        <p:scale>
          <a:sx n="64" d="100"/>
          <a:sy n="64" d="100"/>
        </p:scale>
        <p:origin x="2556" y="7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990"/>
    </p:cViewPr>
  </p:sorterViewPr>
  <p:notesViewPr>
    <p:cSldViewPr snapToGrid="0">
      <p:cViewPr varScale="1">
        <p:scale>
          <a:sx n="79" d="100"/>
          <a:sy n="79" d="100"/>
        </p:scale>
        <p:origin x="-3948" y="-7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6929B-4DE8-4C8D-AD28-352FF5496FC7}"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50C572E2-F6F2-4CBC-8A47-F0F1DFC98745}">
      <dgm:prSet phldrT="[テキスト]" custT="1"/>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利用者の</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安全確保と</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利益の保護</a:t>
          </a:r>
        </a:p>
      </dgm:t>
    </dgm:pt>
    <dgm:pt modelId="{386D3C00-ADBD-44E3-95BF-B6D49F4F5B43}" type="parTrans" cxnId="{96572834-0170-4C63-9AA0-852DA7B90FF4}">
      <dgm:prSet/>
      <dgm:spPr/>
      <dgm:t>
        <a:bodyPr/>
        <a:lstStyle/>
        <a:p>
          <a:endParaRPr kumimoji="1" lang="ja-JP" altLang="en-US"/>
        </a:p>
      </dgm:t>
    </dgm:pt>
    <dgm:pt modelId="{328C2230-9BCE-448F-B27D-1A2CC21D2DEB}" type="sibTrans" cxnId="{96572834-0170-4C63-9AA0-852DA7B90FF4}">
      <dgm:prSet/>
      <dgm:spPr>
        <a:ln w="50800">
          <a:solidFill>
            <a:srgbClr val="FFC000"/>
          </a:solidFill>
        </a:ln>
      </dgm:spPr>
      <dgm:t>
        <a:bodyPr/>
        <a:lstStyle/>
        <a:p>
          <a:endParaRPr kumimoji="1" lang="ja-JP" altLang="en-US"/>
        </a:p>
      </dgm:t>
    </dgm:pt>
    <dgm:pt modelId="{97E1062B-55A1-44D9-938B-391DD9282229}">
      <dgm:prSet phldrT="[テキスト]" custT="1"/>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サービスの質を</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保証</a:t>
          </a:r>
        </a:p>
      </dgm:t>
    </dgm:pt>
    <dgm:pt modelId="{B275ED5A-E48C-4E9D-A16C-D4614047EA94}" type="parTrans" cxnId="{C85FDCAA-34E0-49EE-BE45-0CF3E2BC3EF4}">
      <dgm:prSet/>
      <dgm:spPr/>
      <dgm:t>
        <a:bodyPr/>
        <a:lstStyle/>
        <a:p>
          <a:endParaRPr kumimoji="1" lang="ja-JP" altLang="en-US"/>
        </a:p>
      </dgm:t>
    </dgm:pt>
    <dgm:pt modelId="{46139B95-1084-48A4-A8C4-080037256117}" type="sibTrans" cxnId="{C85FDCAA-34E0-49EE-BE45-0CF3E2BC3EF4}">
      <dgm:prSet/>
      <dgm:spPr>
        <a:ln w="50800">
          <a:solidFill>
            <a:srgbClr val="00B050"/>
          </a:solidFill>
        </a:ln>
      </dgm:spPr>
      <dgm:t>
        <a:bodyPr/>
        <a:lstStyle/>
        <a:p>
          <a:endParaRPr kumimoji="1" lang="ja-JP" altLang="en-US"/>
        </a:p>
      </dgm:t>
    </dgm:pt>
    <dgm:pt modelId="{CADDFF8E-5E67-43CF-ABFB-2399004015C4}">
      <dgm:prSet phldrT="[テキスト]" custT="1"/>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組織の損失を</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最小に抑える</a:t>
          </a:r>
        </a:p>
      </dgm:t>
    </dgm:pt>
    <dgm:pt modelId="{3758C65B-C235-4A72-BEEE-8AFCFE48AAD4}" type="parTrans" cxnId="{23BE3950-F909-47CA-AD19-6A64358F9C8A}">
      <dgm:prSet/>
      <dgm:spPr/>
      <dgm:t>
        <a:bodyPr/>
        <a:lstStyle/>
        <a:p>
          <a:endParaRPr kumimoji="1" lang="ja-JP" altLang="en-US"/>
        </a:p>
      </dgm:t>
    </dgm:pt>
    <dgm:pt modelId="{5AD353F8-F9BA-4A1B-B4BC-E61BFD22A839}" type="sibTrans" cxnId="{23BE3950-F909-47CA-AD19-6A64358F9C8A}">
      <dgm:prSet/>
      <dgm:spPr>
        <a:solidFill>
          <a:schemeClr val="bg1"/>
        </a:solidFill>
        <a:ln w="50800">
          <a:solidFill>
            <a:srgbClr val="00B0F0"/>
          </a:solidFill>
        </a:ln>
      </dgm:spPr>
      <dgm:t>
        <a:bodyPr/>
        <a:lstStyle/>
        <a:p>
          <a:endParaRPr kumimoji="1" lang="ja-JP" altLang="en-US"/>
        </a:p>
      </dgm:t>
    </dgm:pt>
    <dgm:pt modelId="{9EE1B551-4B44-40C1-BD99-459E43AEB948}">
      <dgm:prSet phldrT="[テキスト]" custT="1"/>
      <dgm:spPr>
        <a:solidFill>
          <a:srgbClr val="00B0F0"/>
        </a:solidFill>
      </dgm:spPr>
      <dgm:t>
        <a:bodyPr/>
        <a:lstStyle/>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職員の</a:t>
          </a:r>
          <a:endParaRPr kumimoji="1"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sz="2000" b="1" dirty="0">
              <a:solidFill>
                <a:schemeClr val="tx1"/>
              </a:solidFill>
              <a:latin typeface="UD デジタル 教科書体 NK-B" panose="02020700000000000000" pitchFamily="18" charset="-128"/>
              <a:ea typeface="UD デジタル 教科書体 NK-B" panose="02020700000000000000" pitchFamily="18" charset="-128"/>
            </a:rPr>
            <a:t>安全の確保</a:t>
          </a:r>
        </a:p>
      </dgm:t>
    </dgm:pt>
    <dgm:pt modelId="{32DC85E3-C0A2-479A-8B55-8C5DA46B4F4A}" type="sibTrans" cxnId="{79DA6F14-2240-4B5D-B791-48E3D13F9D93}">
      <dgm:prSet/>
      <dgm:spPr>
        <a:ln w="50800">
          <a:solidFill>
            <a:srgbClr val="00B0F0"/>
          </a:solidFill>
        </a:ln>
      </dgm:spPr>
      <dgm:t>
        <a:bodyPr/>
        <a:lstStyle/>
        <a:p>
          <a:endParaRPr kumimoji="1" lang="ja-JP" altLang="en-US"/>
        </a:p>
      </dgm:t>
    </dgm:pt>
    <dgm:pt modelId="{425EA3EA-E6E5-4619-8542-F67D7B642D84}" type="parTrans" cxnId="{79DA6F14-2240-4B5D-B791-48E3D13F9D93}">
      <dgm:prSet/>
      <dgm:spPr/>
      <dgm:t>
        <a:bodyPr/>
        <a:lstStyle/>
        <a:p>
          <a:endParaRPr kumimoji="1" lang="ja-JP" altLang="en-US"/>
        </a:p>
      </dgm:t>
    </dgm:pt>
    <dgm:pt modelId="{146AA001-070D-4C9C-8BAE-DF072E1E1D6B}" type="pres">
      <dgm:prSet presAssocID="{2A16929B-4DE8-4C8D-AD28-352FF5496FC7}" presName="cycle" presStyleCnt="0">
        <dgm:presLayoutVars>
          <dgm:dir/>
          <dgm:resizeHandles val="exact"/>
        </dgm:presLayoutVars>
      </dgm:prSet>
      <dgm:spPr/>
    </dgm:pt>
    <dgm:pt modelId="{FD323761-53B4-45B6-8814-FBDFE3249E8F}" type="pres">
      <dgm:prSet presAssocID="{50C572E2-F6F2-4CBC-8A47-F0F1DFC98745}" presName="node" presStyleLbl="node1" presStyleIdx="0" presStyleCnt="4" custScaleX="173399" custScaleY="127050">
        <dgm:presLayoutVars>
          <dgm:bulletEnabled val="1"/>
        </dgm:presLayoutVars>
      </dgm:prSet>
      <dgm:spPr/>
    </dgm:pt>
    <dgm:pt modelId="{3721A737-3628-4449-A261-40122AEA703C}" type="pres">
      <dgm:prSet presAssocID="{50C572E2-F6F2-4CBC-8A47-F0F1DFC98745}" presName="spNode" presStyleCnt="0"/>
      <dgm:spPr/>
    </dgm:pt>
    <dgm:pt modelId="{B2A93D5D-691F-441D-9499-3F3D9D25337C}" type="pres">
      <dgm:prSet presAssocID="{328C2230-9BCE-448F-B27D-1A2CC21D2DEB}" presName="sibTrans" presStyleLbl="sibTrans1D1" presStyleIdx="0" presStyleCnt="4"/>
      <dgm:spPr/>
    </dgm:pt>
    <dgm:pt modelId="{29A622F3-74B5-4B59-B1F5-7F8670E088BD}" type="pres">
      <dgm:prSet presAssocID="{97E1062B-55A1-44D9-938B-391DD9282229}" presName="node" presStyleLbl="node1" presStyleIdx="1" presStyleCnt="4" custScaleX="148182" custScaleY="120431" custRadScaleRad="117183" custRadScaleInc="-300">
        <dgm:presLayoutVars>
          <dgm:bulletEnabled val="1"/>
        </dgm:presLayoutVars>
      </dgm:prSet>
      <dgm:spPr/>
    </dgm:pt>
    <dgm:pt modelId="{5FC304F1-37BA-4809-AFBD-BCAB99CDC266}" type="pres">
      <dgm:prSet presAssocID="{97E1062B-55A1-44D9-938B-391DD9282229}" presName="spNode" presStyleCnt="0"/>
      <dgm:spPr/>
    </dgm:pt>
    <dgm:pt modelId="{C9FE5B87-50A2-438C-83C1-FB0C17D2AC95}" type="pres">
      <dgm:prSet presAssocID="{46139B95-1084-48A4-A8C4-080037256117}" presName="sibTrans" presStyleLbl="sibTrans1D1" presStyleIdx="1" presStyleCnt="4"/>
      <dgm:spPr/>
    </dgm:pt>
    <dgm:pt modelId="{5B6B1CD6-3077-48BD-AE07-C1696007AD02}" type="pres">
      <dgm:prSet presAssocID="{CADDFF8E-5E67-43CF-ABFB-2399004015C4}" presName="node" presStyleLbl="node1" presStyleIdx="2" presStyleCnt="4" custScaleX="173650" custScaleY="114926" custRadScaleRad="99298" custRadScaleInc="4091">
        <dgm:presLayoutVars>
          <dgm:bulletEnabled val="1"/>
        </dgm:presLayoutVars>
      </dgm:prSet>
      <dgm:spPr/>
    </dgm:pt>
    <dgm:pt modelId="{84D0C05C-DE1C-48AB-854A-6F19514C3B5F}" type="pres">
      <dgm:prSet presAssocID="{CADDFF8E-5E67-43CF-ABFB-2399004015C4}" presName="spNode" presStyleCnt="0"/>
      <dgm:spPr/>
    </dgm:pt>
    <dgm:pt modelId="{D2D6DB9E-BD0D-486B-A092-7EE51D8923CE}" type="pres">
      <dgm:prSet presAssocID="{5AD353F8-F9BA-4A1B-B4BC-E61BFD22A839}" presName="sibTrans" presStyleLbl="sibTrans1D1" presStyleIdx="2" presStyleCnt="4"/>
      <dgm:spPr/>
    </dgm:pt>
    <dgm:pt modelId="{5A6CD676-7ECA-4EC8-9509-34A6BA6F3E28}" type="pres">
      <dgm:prSet presAssocID="{9EE1B551-4B44-40C1-BD99-459E43AEB948}" presName="node" presStyleLbl="node1" presStyleIdx="3" presStyleCnt="4" custScaleX="164750" custScaleY="113683" custRadScaleRad="115278" custRadScaleInc="305">
        <dgm:presLayoutVars>
          <dgm:bulletEnabled val="1"/>
        </dgm:presLayoutVars>
      </dgm:prSet>
      <dgm:spPr/>
    </dgm:pt>
    <dgm:pt modelId="{AE59106F-FD5B-4089-98EF-14C920BA0605}" type="pres">
      <dgm:prSet presAssocID="{9EE1B551-4B44-40C1-BD99-459E43AEB948}" presName="spNode" presStyleCnt="0"/>
      <dgm:spPr/>
    </dgm:pt>
    <dgm:pt modelId="{C87B3742-A591-48F5-81E2-AB44FD2F7ACA}" type="pres">
      <dgm:prSet presAssocID="{32DC85E3-C0A2-479A-8B55-8C5DA46B4F4A}" presName="sibTrans" presStyleLbl="sibTrans1D1" presStyleIdx="3" presStyleCnt="4"/>
      <dgm:spPr/>
    </dgm:pt>
  </dgm:ptLst>
  <dgm:cxnLst>
    <dgm:cxn modelId="{79DA6F14-2240-4B5D-B791-48E3D13F9D93}" srcId="{2A16929B-4DE8-4C8D-AD28-352FF5496FC7}" destId="{9EE1B551-4B44-40C1-BD99-459E43AEB948}" srcOrd="3" destOrd="0" parTransId="{425EA3EA-E6E5-4619-8542-F67D7B642D84}" sibTransId="{32DC85E3-C0A2-479A-8B55-8C5DA46B4F4A}"/>
    <dgm:cxn modelId="{48C59E30-B368-423C-A753-A40FC2F756DA}" type="presOf" srcId="{97E1062B-55A1-44D9-938B-391DD9282229}" destId="{29A622F3-74B5-4B59-B1F5-7F8670E088BD}" srcOrd="0" destOrd="0" presId="urn:microsoft.com/office/officeart/2005/8/layout/cycle6"/>
    <dgm:cxn modelId="{6B3BCF31-914E-473E-8981-D14B83081A57}" type="presOf" srcId="{9EE1B551-4B44-40C1-BD99-459E43AEB948}" destId="{5A6CD676-7ECA-4EC8-9509-34A6BA6F3E28}" srcOrd="0" destOrd="0" presId="urn:microsoft.com/office/officeart/2005/8/layout/cycle6"/>
    <dgm:cxn modelId="{96572834-0170-4C63-9AA0-852DA7B90FF4}" srcId="{2A16929B-4DE8-4C8D-AD28-352FF5496FC7}" destId="{50C572E2-F6F2-4CBC-8A47-F0F1DFC98745}" srcOrd="0" destOrd="0" parTransId="{386D3C00-ADBD-44E3-95BF-B6D49F4F5B43}" sibTransId="{328C2230-9BCE-448F-B27D-1A2CC21D2DEB}"/>
    <dgm:cxn modelId="{EED92735-2BC2-4D88-BC94-7E3E126A2D64}" type="presOf" srcId="{CADDFF8E-5E67-43CF-ABFB-2399004015C4}" destId="{5B6B1CD6-3077-48BD-AE07-C1696007AD02}" srcOrd="0" destOrd="0" presId="urn:microsoft.com/office/officeart/2005/8/layout/cycle6"/>
    <dgm:cxn modelId="{0877806B-AD50-47BC-BD6F-4E6FDA6B13AF}" type="presOf" srcId="{46139B95-1084-48A4-A8C4-080037256117}" destId="{C9FE5B87-50A2-438C-83C1-FB0C17D2AC95}" srcOrd="0" destOrd="0" presId="urn:microsoft.com/office/officeart/2005/8/layout/cycle6"/>
    <dgm:cxn modelId="{23BE3950-F909-47CA-AD19-6A64358F9C8A}" srcId="{2A16929B-4DE8-4C8D-AD28-352FF5496FC7}" destId="{CADDFF8E-5E67-43CF-ABFB-2399004015C4}" srcOrd="2" destOrd="0" parTransId="{3758C65B-C235-4A72-BEEE-8AFCFE48AAD4}" sibTransId="{5AD353F8-F9BA-4A1B-B4BC-E61BFD22A839}"/>
    <dgm:cxn modelId="{A917E156-4CBF-48DC-A736-BA8485CD9FB6}" type="presOf" srcId="{50C572E2-F6F2-4CBC-8A47-F0F1DFC98745}" destId="{FD323761-53B4-45B6-8814-FBDFE3249E8F}" srcOrd="0" destOrd="0" presId="urn:microsoft.com/office/officeart/2005/8/layout/cycle6"/>
    <dgm:cxn modelId="{E55EFE92-251A-4990-81B5-9AFDC8F9DC7F}" type="presOf" srcId="{328C2230-9BCE-448F-B27D-1A2CC21D2DEB}" destId="{B2A93D5D-691F-441D-9499-3F3D9D25337C}" srcOrd="0" destOrd="0" presId="urn:microsoft.com/office/officeart/2005/8/layout/cycle6"/>
    <dgm:cxn modelId="{653AE993-A608-410C-B6D7-8EC3CB018203}" type="presOf" srcId="{5AD353F8-F9BA-4A1B-B4BC-E61BFD22A839}" destId="{D2D6DB9E-BD0D-486B-A092-7EE51D8923CE}" srcOrd="0" destOrd="0" presId="urn:microsoft.com/office/officeart/2005/8/layout/cycle6"/>
    <dgm:cxn modelId="{C85FDCAA-34E0-49EE-BE45-0CF3E2BC3EF4}" srcId="{2A16929B-4DE8-4C8D-AD28-352FF5496FC7}" destId="{97E1062B-55A1-44D9-938B-391DD9282229}" srcOrd="1" destOrd="0" parTransId="{B275ED5A-E48C-4E9D-A16C-D4614047EA94}" sibTransId="{46139B95-1084-48A4-A8C4-080037256117}"/>
    <dgm:cxn modelId="{6F7625C1-6E94-4B3E-A0C7-FB4C693374AE}" type="presOf" srcId="{32DC85E3-C0A2-479A-8B55-8C5DA46B4F4A}" destId="{C87B3742-A591-48F5-81E2-AB44FD2F7ACA}" srcOrd="0" destOrd="0" presId="urn:microsoft.com/office/officeart/2005/8/layout/cycle6"/>
    <dgm:cxn modelId="{3B6585F7-52A4-4CBE-AAD2-F41AC61A01D3}" type="presOf" srcId="{2A16929B-4DE8-4C8D-AD28-352FF5496FC7}" destId="{146AA001-070D-4C9C-8BAE-DF072E1E1D6B}" srcOrd="0" destOrd="0" presId="urn:microsoft.com/office/officeart/2005/8/layout/cycle6"/>
    <dgm:cxn modelId="{AF11657F-7DCB-43DA-8273-AB91ACBD2FE2}" type="presParOf" srcId="{146AA001-070D-4C9C-8BAE-DF072E1E1D6B}" destId="{FD323761-53B4-45B6-8814-FBDFE3249E8F}" srcOrd="0" destOrd="0" presId="urn:microsoft.com/office/officeart/2005/8/layout/cycle6"/>
    <dgm:cxn modelId="{9386C4CC-FC23-403F-AFBC-DC28774D86C1}" type="presParOf" srcId="{146AA001-070D-4C9C-8BAE-DF072E1E1D6B}" destId="{3721A737-3628-4449-A261-40122AEA703C}" srcOrd="1" destOrd="0" presId="urn:microsoft.com/office/officeart/2005/8/layout/cycle6"/>
    <dgm:cxn modelId="{5032C24E-CCF3-4CBA-8EAE-D62415890492}" type="presParOf" srcId="{146AA001-070D-4C9C-8BAE-DF072E1E1D6B}" destId="{B2A93D5D-691F-441D-9499-3F3D9D25337C}" srcOrd="2" destOrd="0" presId="urn:microsoft.com/office/officeart/2005/8/layout/cycle6"/>
    <dgm:cxn modelId="{560E777E-4C0A-4D96-9D83-5C3C273A567A}" type="presParOf" srcId="{146AA001-070D-4C9C-8BAE-DF072E1E1D6B}" destId="{29A622F3-74B5-4B59-B1F5-7F8670E088BD}" srcOrd="3" destOrd="0" presId="urn:microsoft.com/office/officeart/2005/8/layout/cycle6"/>
    <dgm:cxn modelId="{AF06314B-1EA5-4074-BCC4-5B502D367E3C}" type="presParOf" srcId="{146AA001-070D-4C9C-8BAE-DF072E1E1D6B}" destId="{5FC304F1-37BA-4809-AFBD-BCAB99CDC266}" srcOrd="4" destOrd="0" presId="urn:microsoft.com/office/officeart/2005/8/layout/cycle6"/>
    <dgm:cxn modelId="{FCA2578C-E6E5-4A23-B515-D3E977C7632C}" type="presParOf" srcId="{146AA001-070D-4C9C-8BAE-DF072E1E1D6B}" destId="{C9FE5B87-50A2-438C-83C1-FB0C17D2AC95}" srcOrd="5" destOrd="0" presId="urn:microsoft.com/office/officeart/2005/8/layout/cycle6"/>
    <dgm:cxn modelId="{310696D8-D988-417F-81AE-9C02302BF1ED}" type="presParOf" srcId="{146AA001-070D-4C9C-8BAE-DF072E1E1D6B}" destId="{5B6B1CD6-3077-48BD-AE07-C1696007AD02}" srcOrd="6" destOrd="0" presId="urn:microsoft.com/office/officeart/2005/8/layout/cycle6"/>
    <dgm:cxn modelId="{EB2EA9FA-63B7-4456-B3F1-8297998AF38A}" type="presParOf" srcId="{146AA001-070D-4C9C-8BAE-DF072E1E1D6B}" destId="{84D0C05C-DE1C-48AB-854A-6F19514C3B5F}" srcOrd="7" destOrd="0" presId="urn:microsoft.com/office/officeart/2005/8/layout/cycle6"/>
    <dgm:cxn modelId="{6C95672E-0B38-4234-ADEC-E7BA7DE0941E}" type="presParOf" srcId="{146AA001-070D-4C9C-8BAE-DF072E1E1D6B}" destId="{D2D6DB9E-BD0D-486B-A092-7EE51D8923CE}" srcOrd="8" destOrd="0" presId="urn:microsoft.com/office/officeart/2005/8/layout/cycle6"/>
    <dgm:cxn modelId="{ADD69394-44A5-4939-A297-6214A6894FB7}" type="presParOf" srcId="{146AA001-070D-4C9C-8BAE-DF072E1E1D6B}" destId="{5A6CD676-7ECA-4EC8-9509-34A6BA6F3E28}" srcOrd="9" destOrd="0" presId="urn:microsoft.com/office/officeart/2005/8/layout/cycle6"/>
    <dgm:cxn modelId="{14472969-4954-496B-A386-2D14B8A8B27D}" type="presParOf" srcId="{146AA001-070D-4C9C-8BAE-DF072E1E1D6B}" destId="{AE59106F-FD5B-4089-98EF-14C920BA0605}" srcOrd="10" destOrd="0" presId="urn:microsoft.com/office/officeart/2005/8/layout/cycle6"/>
    <dgm:cxn modelId="{4456B273-EBE0-4802-B5AB-5C3EE267AE66}" type="presParOf" srcId="{146AA001-070D-4C9C-8BAE-DF072E1E1D6B}" destId="{C87B3742-A591-48F5-81E2-AB44FD2F7ACA}"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9CFBF-9808-4BD4-9D02-020D4535CC9D}" type="doc">
      <dgm:prSet loTypeId="urn:microsoft.com/office/officeart/2005/8/layout/venn1" loCatId="relationship" qsTypeId="urn:microsoft.com/office/officeart/2005/8/quickstyle/simple1" qsCatId="simple" csTypeId="urn:microsoft.com/office/officeart/2005/8/colors/colorful4" csCatId="colorful" phldr="1"/>
      <dgm:spPr/>
    </dgm:pt>
    <dgm:pt modelId="{A3A13AA0-E156-4E17-9AA1-1FB8AE100CB3}">
      <dgm:prSet phldrT="[テキスト]" custT="1"/>
      <dgm:spPr>
        <a:solidFill>
          <a:schemeClr val="accent1">
            <a:alpha val="50000"/>
          </a:schemeClr>
        </a:solidFill>
      </dgm:spPr>
      <dgm: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Ｉｎｃｉｄｅｎｔ</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3200" u="sng" dirty="0">
              <a:latin typeface="UD デジタル 教科書体 NK-B" panose="02020700000000000000" pitchFamily="18" charset="-128"/>
              <a:ea typeface="UD デジタル 教科書体 NK-B" panose="02020700000000000000" pitchFamily="18" charset="-128"/>
            </a:rPr>
            <a:t>ｲﾝｼﾃﾞﾝﾄ</a:t>
          </a:r>
        </a:p>
      </dgm:t>
    </dgm:pt>
    <dgm:pt modelId="{BB73207A-9982-4DE8-B5F1-4F64EC1480EF}" type="parTrans" cxnId="{A51D9480-6325-46B7-9649-7EF7B6B122F2}">
      <dgm:prSet/>
      <dgm:spPr/>
      <dgm:t>
        <a:bodyPr/>
        <a:lstStyle/>
        <a:p>
          <a:endParaRPr kumimoji="1" lang="ja-JP" altLang="en-US"/>
        </a:p>
      </dgm:t>
    </dgm:pt>
    <dgm:pt modelId="{133F2041-2536-40BA-A421-CF322A9D8A34}" type="sibTrans" cxnId="{A51D9480-6325-46B7-9649-7EF7B6B122F2}">
      <dgm:prSet/>
      <dgm:spPr/>
      <dgm:t>
        <a:bodyPr/>
        <a:lstStyle/>
        <a:p>
          <a:endParaRPr kumimoji="1" lang="ja-JP" altLang="en-US"/>
        </a:p>
      </dgm:t>
    </dgm:pt>
    <dgm:pt modelId="{12D88431-4B90-40F5-9A00-B26D796018FB}">
      <dgm:prSet phldrT="[テキスト]" custT="1"/>
      <dgm:spPr>
        <a:solidFill>
          <a:srgbClr val="FF99FF">
            <a:alpha val="49804"/>
          </a:srgbClr>
        </a:solidFill>
      </dgm:spPr>
      <dgm:t>
        <a:bodyPr/>
        <a:lstStyle/>
        <a:p>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dirty="0">
              <a:latin typeface="UD デジタル 教科書体 NK-B" panose="02020700000000000000" pitchFamily="18" charset="-128"/>
              <a:ea typeface="UD デジタル 教科書体 NK-B" panose="02020700000000000000" pitchFamily="18" charset="-128"/>
            </a:rPr>
            <a:t>Ａｃｃｉｄｅｎｔ</a:t>
          </a:r>
          <a:endParaRPr kumimoji="1" lang="en-US" altLang="ja-JP" sz="2800" dirty="0">
            <a:latin typeface="UD デジタル 教科書体 NK-B" panose="02020700000000000000" pitchFamily="18" charset="-128"/>
            <a:ea typeface="UD デジタル 教科書体 NK-B" panose="02020700000000000000" pitchFamily="18" charset="-128"/>
          </a:endParaRPr>
        </a:p>
        <a:p>
          <a:r>
            <a:rPr kumimoji="1" lang="ja-JP" altLang="en-US" sz="2800" u="sng" dirty="0">
              <a:latin typeface="UD デジタル 教科書体 NK-B" panose="02020700000000000000" pitchFamily="18" charset="-128"/>
              <a:ea typeface="UD デジタル 教科書体 NK-B" panose="02020700000000000000" pitchFamily="18" charset="-128"/>
            </a:rPr>
            <a:t>ｱｸｼﾃﾞﾝﾄ</a:t>
          </a:r>
          <a:endParaRPr kumimoji="1" lang="en-US" altLang="ja-JP" sz="2800" u="sng" dirty="0">
            <a:latin typeface="UD デジタル 教科書体 NK-B" panose="02020700000000000000" pitchFamily="18" charset="-128"/>
            <a:ea typeface="UD デジタル 教科書体 NK-B" panose="02020700000000000000" pitchFamily="18" charset="-128"/>
          </a:endParaRPr>
        </a:p>
        <a:p>
          <a:r>
            <a:rPr kumimoji="1" lang="ja-JP" altLang="en-US" sz="1800" dirty="0">
              <a:latin typeface="UD デジタル 教科書体 NK-B" panose="02020700000000000000" pitchFamily="18" charset="-128"/>
              <a:ea typeface="UD デジタル 教科書体 NK-B" panose="02020700000000000000" pitchFamily="18" charset="-128"/>
            </a:rPr>
            <a:t>事故</a:t>
          </a:r>
          <a:endParaRPr kumimoji="1" lang="en-US" altLang="ja-JP" sz="1800" dirty="0">
            <a:latin typeface="UD デジタル 教科書体 NK-B" panose="02020700000000000000" pitchFamily="18" charset="-128"/>
            <a:ea typeface="UD デジタル 教科書体 NK-B" panose="02020700000000000000" pitchFamily="18" charset="-128"/>
          </a:endParaRPr>
        </a:p>
      </dgm:t>
    </dgm:pt>
    <dgm:pt modelId="{77C7410A-7DE8-4D7D-B5C3-B34E6004F27E}" type="parTrans" cxnId="{B27BD442-2E17-46A7-B15B-2F456D7CB585}">
      <dgm:prSet/>
      <dgm:spPr/>
      <dgm:t>
        <a:bodyPr/>
        <a:lstStyle/>
        <a:p>
          <a:endParaRPr kumimoji="1" lang="ja-JP" altLang="en-US"/>
        </a:p>
      </dgm:t>
    </dgm:pt>
    <dgm:pt modelId="{3B3B3FD8-918C-4B42-B034-08BD9C2C7354}" type="sibTrans" cxnId="{B27BD442-2E17-46A7-B15B-2F456D7CB585}">
      <dgm:prSet/>
      <dgm:spPr/>
      <dgm:t>
        <a:bodyPr/>
        <a:lstStyle/>
        <a:p>
          <a:endParaRPr kumimoji="1" lang="ja-JP" altLang="en-US"/>
        </a:p>
      </dgm:t>
    </dgm:pt>
    <dgm:pt modelId="{E179EF60-3C9F-4798-A33A-47A212A22E2A}" type="pres">
      <dgm:prSet presAssocID="{0EB9CFBF-9808-4BD4-9D02-020D4535CC9D}" presName="compositeShape" presStyleCnt="0">
        <dgm:presLayoutVars>
          <dgm:chMax val="7"/>
          <dgm:dir/>
          <dgm:resizeHandles val="exact"/>
        </dgm:presLayoutVars>
      </dgm:prSet>
      <dgm:spPr/>
    </dgm:pt>
    <dgm:pt modelId="{EDAB8C87-4279-4A8B-9BF5-A3EB4614F27A}" type="pres">
      <dgm:prSet presAssocID="{A3A13AA0-E156-4E17-9AA1-1FB8AE100CB3}" presName="circ1" presStyleLbl="vennNode1" presStyleIdx="0" presStyleCnt="2"/>
      <dgm:spPr/>
    </dgm:pt>
    <dgm:pt modelId="{C25BF9F5-E181-416F-8504-71E076E65F6D}" type="pres">
      <dgm:prSet presAssocID="{A3A13AA0-E156-4E17-9AA1-1FB8AE100CB3}" presName="circ1Tx" presStyleLbl="revTx" presStyleIdx="0" presStyleCnt="0">
        <dgm:presLayoutVars>
          <dgm:chMax val="0"/>
          <dgm:chPref val="0"/>
          <dgm:bulletEnabled val="1"/>
        </dgm:presLayoutVars>
      </dgm:prSet>
      <dgm:spPr/>
    </dgm:pt>
    <dgm:pt modelId="{620A36F8-9E3E-4314-98E9-A5F577FAA63A}" type="pres">
      <dgm:prSet presAssocID="{12D88431-4B90-40F5-9A00-B26D796018FB}" presName="circ2" presStyleLbl="vennNode1" presStyleIdx="1" presStyleCnt="2" custLinFactNeighborX="5084" custLinFactNeighborY="-3391"/>
      <dgm:spPr/>
    </dgm:pt>
    <dgm:pt modelId="{5C33657D-A051-4A2B-981C-A9D3CC4D586B}" type="pres">
      <dgm:prSet presAssocID="{12D88431-4B90-40F5-9A00-B26D796018FB}" presName="circ2Tx" presStyleLbl="revTx" presStyleIdx="0" presStyleCnt="0">
        <dgm:presLayoutVars>
          <dgm:chMax val="0"/>
          <dgm:chPref val="0"/>
          <dgm:bulletEnabled val="1"/>
        </dgm:presLayoutVars>
      </dgm:prSet>
      <dgm:spPr/>
    </dgm:pt>
  </dgm:ptLst>
  <dgm:cxnLst>
    <dgm:cxn modelId="{F720B63E-3577-4A6B-B056-E4E6798018E0}" type="presOf" srcId="{A3A13AA0-E156-4E17-9AA1-1FB8AE100CB3}" destId="{C25BF9F5-E181-416F-8504-71E076E65F6D}" srcOrd="1" destOrd="0" presId="urn:microsoft.com/office/officeart/2005/8/layout/venn1"/>
    <dgm:cxn modelId="{11CE1762-6AB0-4022-905A-0B891C82EC8D}" type="presOf" srcId="{12D88431-4B90-40F5-9A00-B26D796018FB}" destId="{620A36F8-9E3E-4314-98E9-A5F577FAA63A}" srcOrd="0" destOrd="0" presId="urn:microsoft.com/office/officeart/2005/8/layout/venn1"/>
    <dgm:cxn modelId="{B27BD442-2E17-46A7-B15B-2F456D7CB585}" srcId="{0EB9CFBF-9808-4BD4-9D02-020D4535CC9D}" destId="{12D88431-4B90-40F5-9A00-B26D796018FB}" srcOrd="1" destOrd="0" parTransId="{77C7410A-7DE8-4D7D-B5C3-B34E6004F27E}" sibTransId="{3B3B3FD8-918C-4B42-B034-08BD9C2C7354}"/>
    <dgm:cxn modelId="{B70F004F-1F8B-418F-9B35-792A1D9418D5}" type="presOf" srcId="{0EB9CFBF-9808-4BD4-9D02-020D4535CC9D}" destId="{E179EF60-3C9F-4798-A33A-47A212A22E2A}" srcOrd="0" destOrd="0" presId="urn:microsoft.com/office/officeart/2005/8/layout/venn1"/>
    <dgm:cxn modelId="{BA8BB758-3A5A-4614-B6FE-82B833655F4A}" type="presOf" srcId="{12D88431-4B90-40F5-9A00-B26D796018FB}" destId="{5C33657D-A051-4A2B-981C-A9D3CC4D586B}" srcOrd="1" destOrd="0" presId="urn:microsoft.com/office/officeart/2005/8/layout/venn1"/>
    <dgm:cxn modelId="{A51D9480-6325-46B7-9649-7EF7B6B122F2}" srcId="{0EB9CFBF-9808-4BD4-9D02-020D4535CC9D}" destId="{A3A13AA0-E156-4E17-9AA1-1FB8AE100CB3}" srcOrd="0" destOrd="0" parTransId="{BB73207A-9982-4DE8-B5F1-4F64EC1480EF}" sibTransId="{133F2041-2536-40BA-A421-CF322A9D8A34}"/>
    <dgm:cxn modelId="{5E872ECD-F17D-48B8-871B-2D0E1FA4AE97}" type="presOf" srcId="{A3A13AA0-E156-4E17-9AA1-1FB8AE100CB3}" destId="{EDAB8C87-4279-4A8B-9BF5-A3EB4614F27A}" srcOrd="0" destOrd="0" presId="urn:microsoft.com/office/officeart/2005/8/layout/venn1"/>
    <dgm:cxn modelId="{7D6913A5-4C92-425C-AD38-48C97E529675}" type="presParOf" srcId="{E179EF60-3C9F-4798-A33A-47A212A22E2A}" destId="{EDAB8C87-4279-4A8B-9BF5-A3EB4614F27A}" srcOrd="0" destOrd="0" presId="urn:microsoft.com/office/officeart/2005/8/layout/venn1"/>
    <dgm:cxn modelId="{97DB5E81-B90B-481F-A345-1718070FE04B}" type="presParOf" srcId="{E179EF60-3C9F-4798-A33A-47A212A22E2A}" destId="{C25BF9F5-E181-416F-8504-71E076E65F6D}" srcOrd="1" destOrd="0" presId="urn:microsoft.com/office/officeart/2005/8/layout/venn1"/>
    <dgm:cxn modelId="{35F4EE4A-0BFC-4661-A7D6-FE52160108C2}" type="presParOf" srcId="{E179EF60-3C9F-4798-A33A-47A212A22E2A}" destId="{620A36F8-9E3E-4314-98E9-A5F577FAA63A}" srcOrd="2" destOrd="0" presId="urn:microsoft.com/office/officeart/2005/8/layout/venn1"/>
    <dgm:cxn modelId="{06D775B6-9BB6-4200-B7C3-D34203C63368}" type="presParOf" srcId="{E179EF60-3C9F-4798-A33A-47A212A22E2A}" destId="{5C33657D-A051-4A2B-981C-A9D3CC4D586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2A7DA3-FE4C-4ACB-AED8-EC691028E57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kumimoji="1" lang="ja-JP" altLang="en-US"/>
        </a:p>
      </dgm:t>
    </dgm:pt>
    <dgm:pt modelId="{CD6AB807-571F-4D8B-972D-FC106969DA3A}">
      <dgm:prSet phldrT="[テキスト]"/>
      <dgm:spPr/>
      <dgm:t>
        <a:bodyPr/>
        <a:lstStyle/>
        <a:p>
          <a:r>
            <a:rPr kumimoji="1" lang="ja-JP" altLang="en-US" b="1" dirty="0">
              <a:latin typeface="UD デジタル 教科書体 NK-B" panose="02020700000000000000" pitchFamily="18" charset="-128"/>
              <a:ea typeface="UD デジタル 教科書体 NK-B" panose="02020700000000000000" pitchFamily="18" charset="-128"/>
            </a:rPr>
            <a:t>把握</a:t>
          </a:r>
        </a:p>
      </dgm:t>
    </dgm:pt>
    <dgm:pt modelId="{29288C49-86C2-4AA7-BC9D-AB5CE018920B}" type="parTrans" cxnId="{40BC0A5D-1A39-4A72-ABFE-5DA00CF3BA3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4A889762-2B4D-44F0-81A3-BDF90137202C}" type="sibTrans" cxnId="{40BC0A5D-1A39-4A72-ABFE-5DA00CF3BA3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4F9573F3-7FD6-4965-882E-44718A4BD64C}">
      <dgm:prSet phldrT="[テキスト]"/>
      <dgm:spPr>
        <a:ln w="38100">
          <a:solidFill>
            <a:schemeClr val="accent4"/>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相談支援事業所にどのようなリスクがあるかを知る</a:t>
          </a:r>
        </a:p>
      </dgm:t>
    </dgm:pt>
    <dgm:pt modelId="{1BDA67AF-8BBE-4058-A653-0F2EE40AFBC0}" type="parTrans" cxnId="{4867B519-81EF-404F-A8B9-A9E65DC9ABE7}">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C0A298E5-B597-4CF1-ACBF-61A2ECA5BDA6}" type="sibTrans" cxnId="{4867B519-81EF-404F-A8B9-A9E65DC9ABE7}">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0F125538-7690-4C7B-B52B-0F2687F3E0C8}">
      <dgm:prSet phldrT="[テキスト]"/>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分析</a:t>
          </a:r>
        </a:p>
      </dgm:t>
    </dgm:pt>
    <dgm:pt modelId="{CC71911A-0872-48D1-893D-AC4F30790199}" type="parTrans" cxnId="{59D44742-E705-4F62-A62C-CC941CDDA8D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E597CFCF-73B5-4361-BB68-F1612E3DD788}" type="sibTrans" cxnId="{59D44742-E705-4F62-A62C-CC941CDDA8D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66ABCCA2-45A7-4AA7-82CE-0D4A6DD0A874}">
      <dgm:prSet phldrT="[テキスト]"/>
      <dgm:spPr>
        <a:ln w="38100">
          <a:solidFill>
            <a:srgbClr val="00FF00"/>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データーから原因やパターンを分析する。</a:t>
          </a:r>
        </a:p>
      </dgm:t>
    </dgm:pt>
    <dgm:pt modelId="{EBF8FC6C-9A8F-4846-823D-00D33D6105B8}" type="parTrans" cxnId="{8E01B1EE-7B4A-466D-9918-C09832CD497C}">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A43B6718-F0C4-4A55-8DAF-047AA85EFA8A}" type="sibTrans" cxnId="{8E01B1EE-7B4A-466D-9918-C09832CD497C}">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72F23915-69CE-49A1-9890-606D1F858531}">
      <dgm:prSet phldrT="[テキスト]"/>
      <dgm:spPr>
        <a:ln w="38100">
          <a:solidFill>
            <a:srgbClr val="00FF00"/>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対策・対応方法の検討</a:t>
          </a:r>
        </a:p>
      </dgm:t>
    </dgm:pt>
    <dgm:pt modelId="{26DF972D-1CB5-416A-A49C-3744AE6F0D54}" type="parTrans" cxnId="{AE0899CC-7C8F-4226-A3FA-92049663ABB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0B589CBA-5356-463E-8BA4-3FC694E87B5B}" type="sibTrans" cxnId="{AE0899CC-7C8F-4226-A3FA-92049663ABB3}">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343BB730-DD51-4592-8377-1A0AB19835A7}">
      <dgm:prSet phldrT="[テキスト]"/>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対応</a:t>
          </a:r>
        </a:p>
      </dgm:t>
    </dgm:pt>
    <dgm:pt modelId="{579EADA6-2A31-45F0-ABCE-14D51F2FDF13}" type="parTrans" cxnId="{793F1CE5-14D3-428E-A47E-D4C41B1152F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62744407-DE16-4638-B775-9A8A04A110C8}" type="sibTrans" cxnId="{793F1CE5-14D3-428E-A47E-D4C41B1152F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EE637268-01AF-4BA9-8F0C-05A1354E9A90}">
      <dgm:prSet phldrT="[テキスト]"/>
      <dgm:spPr>
        <a:ln w="38100">
          <a:solidFill>
            <a:srgbClr val="C5DCF1"/>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リスクの予防対策</a:t>
          </a:r>
        </a:p>
      </dgm:t>
    </dgm:pt>
    <dgm:pt modelId="{2C6E776C-A276-4261-8A2F-5D4D71CEF06E}" type="parTrans" cxnId="{251DB86B-F908-4F7B-9C44-C944443D4AFE}">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51808B0F-09CF-4E67-9B86-9419C58850AD}" type="sibTrans" cxnId="{251DB86B-F908-4F7B-9C44-C944443D4AFE}">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0BF69E10-EB51-46F2-9B31-09769CDAAE89}">
      <dgm:prSet phldrT="[テキスト]"/>
      <dgm:spPr>
        <a:ln w="38100">
          <a:solidFill>
            <a:srgbClr val="C5DCF1"/>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苦情・事故発生時対応</a:t>
          </a:r>
        </a:p>
      </dgm:t>
    </dgm:pt>
    <dgm:pt modelId="{182B4DBD-FEEF-4FA5-B717-2A51AAEB9918}" type="parTrans" cxnId="{53021919-BAF0-48A7-9634-7BD86F15D02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1DAD2363-A668-457A-8598-64AAF8868678}" type="sibTrans" cxnId="{53021919-BAF0-48A7-9634-7BD86F15D025}">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4DB3E49C-134E-4530-904A-91EA13E6888E}">
      <dgm:prSet phldrT="[テキスト]"/>
      <dgm:spPr>
        <a:ln w="38100">
          <a:solidFill>
            <a:schemeClr val="accent4"/>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ヒアリハットやインシデント報告、苦情や事故事例の蓄積</a:t>
          </a:r>
        </a:p>
      </dgm:t>
    </dgm:pt>
    <dgm:pt modelId="{E57B42DF-DAF3-49EF-9915-0C3F84B0D32E}" type="parTrans" cxnId="{00E82001-F242-4216-880C-E43DCC3096E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86EAABC6-C86A-4F26-ACAB-6D5FAE11E700}" type="sibTrans" cxnId="{00E82001-F242-4216-880C-E43DCC3096E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B633ADD8-DF37-403D-85C8-E9916231CCD0}">
      <dgm:prSet phldrT="[テキスト]" custT="1"/>
      <dgm:spPr/>
      <dgm:t>
        <a:bodyPr/>
        <a:lstStyle/>
        <a:p>
          <a:r>
            <a:rPr kumimoji="1" lang="ja-JP" altLang="en-US" sz="2000" b="1" dirty="0">
              <a:latin typeface="UD デジタル 教科書体 NK-B" panose="02020700000000000000" pitchFamily="18" charset="-128"/>
              <a:ea typeface="UD デジタル 教科書体 NK-B" panose="02020700000000000000" pitchFamily="18" charset="-128"/>
            </a:rPr>
            <a:t>検証</a:t>
          </a:r>
        </a:p>
      </dgm:t>
    </dgm:pt>
    <dgm:pt modelId="{5798B44D-E554-4C49-B5B3-B1F083CAD81C}" type="parTrans" cxnId="{F8E1F22E-1E83-49A5-99A6-35E6976BF5A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7E0AB95B-D2EA-4AC7-8635-C13A54723BCA}" type="sibTrans" cxnId="{F8E1F22E-1E83-49A5-99A6-35E6976BF5AD}">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3E2EAD07-4A71-40F1-B43C-50719A7E1AE9}">
      <dgm:prSet phldrT="[テキスト]"/>
      <dgm:spPr>
        <a:ln w="38100">
          <a:solidFill>
            <a:srgbClr val="5B9BD5"/>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再評価、</a:t>
          </a:r>
          <a:r>
            <a:rPr kumimoji="1" lang="en-US" altLang="ja-JP" dirty="0">
              <a:latin typeface="UD デジタル 教科書体 NK-B" panose="02020700000000000000" pitchFamily="18" charset="-128"/>
              <a:ea typeface="UD デジタル 教科書体 NK-B" panose="02020700000000000000" pitchFamily="18" charset="-128"/>
            </a:rPr>
            <a:t>PDCA</a:t>
          </a:r>
          <a:endParaRPr kumimoji="1" lang="ja-JP" altLang="en-US" dirty="0">
            <a:latin typeface="UD デジタル 教科書体 NK-B" panose="02020700000000000000" pitchFamily="18" charset="-128"/>
            <a:ea typeface="UD デジタル 教科書体 NK-B" panose="02020700000000000000" pitchFamily="18" charset="-128"/>
          </a:endParaRPr>
        </a:p>
      </dgm:t>
    </dgm:pt>
    <dgm:pt modelId="{84A60C91-C215-4467-8253-7A357A14E667}" type="parTrans" cxnId="{1CB47AA1-8FA8-4B9B-B463-8E3B91773136}">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B04B6754-5061-4FB6-9F16-B4587DA42A5A}" type="sibTrans" cxnId="{1CB47AA1-8FA8-4B9B-B463-8E3B91773136}">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7A570769-BE06-41DC-9F92-A187D25BCA12}">
      <dgm:prSet phldrT="[テキスト]"/>
      <dgm:spPr>
        <a:ln w="38100">
          <a:solidFill>
            <a:srgbClr val="5B9BD5"/>
          </a:solidFill>
        </a:ln>
      </dgm:spPr>
      <dgm:t>
        <a:bodyPr/>
        <a:lstStyle/>
        <a:p>
          <a:r>
            <a:rPr kumimoji="1" lang="ja-JP" altLang="en-US" dirty="0">
              <a:latin typeface="UD デジタル 教科書体 NK-B" panose="02020700000000000000" pitchFamily="18" charset="-128"/>
              <a:ea typeface="UD デジタル 教科書体 NK-B" panose="02020700000000000000" pitchFamily="18" charset="-128"/>
            </a:rPr>
            <a:t>検証委員会の開催や研修等の実施</a:t>
          </a:r>
        </a:p>
      </dgm:t>
    </dgm:pt>
    <dgm:pt modelId="{75DB5B59-5B0D-495B-9A7C-F76358846B56}" type="parTrans" cxnId="{70D66DEE-F57B-4707-9C58-C1DE5F1E057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A8E52CD6-599A-49B6-B46E-DB9303305C82}" type="sibTrans" cxnId="{70D66DEE-F57B-4707-9C58-C1DE5F1E057B}">
      <dgm:prSet/>
      <dgm:spPr/>
      <dgm:t>
        <a:bodyPr/>
        <a:lstStyle/>
        <a:p>
          <a:endParaRPr kumimoji="1" lang="ja-JP" altLang="en-US">
            <a:latin typeface="UD デジタル 教科書体 NK-B" panose="02020700000000000000" pitchFamily="18" charset="-128"/>
            <a:ea typeface="UD デジタル 教科書体 NK-B" panose="02020700000000000000" pitchFamily="18" charset="-128"/>
          </a:endParaRPr>
        </a:p>
      </dgm:t>
    </dgm:pt>
    <dgm:pt modelId="{39ABD0BC-429A-4A18-A7FF-62450BDF8449}" type="pres">
      <dgm:prSet presAssocID="{F62A7DA3-FE4C-4ACB-AED8-EC691028E57E}" presName="linearFlow" presStyleCnt="0">
        <dgm:presLayoutVars>
          <dgm:dir/>
          <dgm:animLvl val="lvl"/>
          <dgm:resizeHandles val="exact"/>
        </dgm:presLayoutVars>
      </dgm:prSet>
      <dgm:spPr/>
    </dgm:pt>
    <dgm:pt modelId="{78367CFF-05D1-44BD-81B7-D14CAA145D24}" type="pres">
      <dgm:prSet presAssocID="{CD6AB807-571F-4D8B-972D-FC106969DA3A}" presName="composite" presStyleCnt="0"/>
      <dgm:spPr/>
    </dgm:pt>
    <dgm:pt modelId="{A2D46B37-8170-494C-8F6F-84CE524E667B}" type="pres">
      <dgm:prSet presAssocID="{CD6AB807-571F-4D8B-972D-FC106969DA3A}" presName="parentText" presStyleLbl="alignNode1" presStyleIdx="0" presStyleCnt="4">
        <dgm:presLayoutVars>
          <dgm:chMax val="1"/>
          <dgm:bulletEnabled val="1"/>
        </dgm:presLayoutVars>
      </dgm:prSet>
      <dgm:spPr/>
    </dgm:pt>
    <dgm:pt modelId="{08134365-DFE7-494B-A7D6-4F5C4E8ADCAC}" type="pres">
      <dgm:prSet presAssocID="{CD6AB807-571F-4D8B-972D-FC106969DA3A}" presName="descendantText" presStyleLbl="alignAcc1" presStyleIdx="0" presStyleCnt="4" custScaleY="100000">
        <dgm:presLayoutVars>
          <dgm:bulletEnabled val="1"/>
        </dgm:presLayoutVars>
      </dgm:prSet>
      <dgm:spPr/>
    </dgm:pt>
    <dgm:pt modelId="{000A9304-086B-47F5-8579-46578EBCB4B8}" type="pres">
      <dgm:prSet presAssocID="{4A889762-2B4D-44F0-81A3-BDF90137202C}" presName="sp" presStyleCnt="0"/>
      <dgm:spPr/>
    </dgm:pt>
    <dgm:pt modelId="{F562EFDD-19AA-4ED4-9E65-BCF4EEBB90A2}" type="pres">
      <dgm:prSet presAssocID="{0F125538-7690-4C7B-B52B-0F2687F3E0C8}" presName="composite" presStyleCnt="0"/>
      <dgm:spPr/>
    </dgm:pt>
    <dgm:pt modelId="{2B4F70A5-5A3C-48DB-99E8-D7E53B7EED69}" type="pres">
      <dgm:prSet presAssocID="{0F125538-7690-4C7B-B52B-0F2687F3E0C8}" presName="parentText" presStyleLbl="alignNode1" presStyleIdx="1" presStyleCnt="4">
        <dgm:presLayoutVars>
          <dgm:chMax val="1"/>
          <dgm:bulletEnabled val="1"/>
        </dgm:presLayoutVars>
      </dgm:prSet>
      <dgm:spPr/>
    </dgm:pt>
    <dgm:pt modelId="{1B73E865-A2E2-4916-8D07-E98AE96CD068}" type="pres">
      <dgm:prSet presAssocID="{0F125538-7690-4C7B-B52B-0F2687F3E0C8}" presName="descendantText" presStyleLbl="alignAcc1" presStyleIdx="1" presStyleCnt="4">
        <dgm:presLayoutVars>
          <dgm:bulletEnabled val="1"/>
        </dgm:presLayoutVars>
      </dgm:prSet>
      <dgm:spPr/>
    </dgm:pt>
    <dgm:pt modelId="{1CCA5770-E06D-4634-AA91-881E1025B26F}" type="pres">
      <dgm:prSet presAssocID="{E597CFCF-73B5-4361-BB68-F1612E3DD788}" presName="sp" presStyleCnt="0"/>
      <dgm:spPr/>
    </dgm:pt>
    <dgm:pt modelId="{437BC137-3C5E-4583-B0DC-65A921FCD501}" type="pres">
      <dgm:prSet presAssocID="{343BB730-DD51-4592-8377-1A0AB19835A7}" presName="composite" presStyleCnt="0"/>
      <dgm:spPr/>
    </dgm:pt>
    <dgm:pt modelId="{F10B2591-6C48-4BF7-BB9B-3743C868C7BE}" type="pres">
      <dgm:prSet presAssocID="{343BB730-DD51-4592-8377-1A0AB19835A7}" presName="parentText" presStyleLbl="alignNode1" presStyleIdx="2" presStyleCnt="4">
        <dgm:presLayoutVars>
          <dgm:chMax val="1"/>
          <dgm:bulletEnabled val="1"/>
        </dgm:presLayoutVars>
      </dgm:prSet>
      <dgm:spPr/>
    </dgm:pt>
    <dgm:pt modelId="{3996D68B-3368-4A0B-9007-B99C145AB5E7}" type="pres">
      <dgm:prSet presAssocID="{343BB730-DD51-4592-8377-1A0AB19835A7}" presName="descendantText" presStyleLbl="alignAcc1" presStyleIdx="2" presStyleCnt="4">
        <dgm:presLayoutVars>
          <dgm:bulletEnabled val="1"/>
        </dgm:presLayoutVars>
      </dgm:prSet>
      <dgm:spPr/>
    </dgm:pt>
    <dgm:pt modelId="{1AC48A7E-F920-4A2D-A565-C2D04BA7EBD4}" type="pres">
      <dgm:prSet presAssocID="{62744407-DE16-4638-B775-9A8A04A110C8}" presName="sp" presStyleCnt="0"/>
      <dgm:spPr/>
    </dgm:pt>
    <dgm:pt modelId="{6DC5FC7F-4FAA-4F9F-9691-922F8CE4D2A1}" type="pres">
      <dgm:prSet presAssocID="{B633ADD8-DF37-403D-85C8-E9916231CCD0}" presName="composite" presStyleCnt="0"/>
      <dgm:spPr/>
    </dgm:pt>
    <dgm:pt modelId="{26512AB7-4A69-46B5-BEF4-75EC16D02E9C}" type="pres">
      <dgm:prSet presAssocID="{B633ADD8-DF37-403D-85C8-E9916231CCD0}" presName="parentText" presStyleLbl="alignNode1" presStyleIdx="3" presStyleCnt="4">
        <dgm:presLayoutVars>
          <dgm:chMax val="1"/>
          <dgm:bulletEnabled val="1"/>
        </dgm:presLayoutVars>
      </dgm:prSet>
      <dgm:spPr/>
    </dgm:pt>
    <dgm:pt modelId="{E275B044-7F1B-4005-AE71-368CA2AA2B9E}" type="pres">
      <dgm:prSet presAssocID="{B633ADD8-DF37-403D-85C8-E9916231CCD0}" presName="descendantText" presStyleLbl="alignAcc1" presStyleIdx="3" presStyleCnt="4">
        <dgm:presLayoutVars>
          <dgm:bulletEnabled val="1"/>
        </dgm:presLayoutVars>
      </dgm:prSet>
      <dgm:spPr/>
    </dgm:pt>
  </dgm:ptLst>
  <dgm:cxnLst>
    <dgm:cxn modelId="{00E82001-F242-4216-880C-E43DCC3096ED}" srcId="{CD6AB807-571F-4D8B-972D-FC106969DA3A}" destId="{4DB3E49C-134E-4530-904A-91EA13E6888E}" srcOrd="1" destOrd="0" parTransId="{E57B42DF-DAF3-49EF-9915-0C3F84B0D32E}" sibTransId="{86EAABC6-C86A-4F26-ACAB-6D5FAE11E700}"/>
    <dgm:cxn modelId="{53021919-BAF0-48A7-9634-7BD86F15D025}" srcId="{343BB730-DD51-4592-8377-1A0AB19835A7}" destId="{0BF69E10-EB51-46F2-9B31-09769CDAAE89}" srcOrd="1" destOrd="0" parTransId="{182B4DBD-FEEF-4FA5-B717-2A51AAEB9918}" sibTransId="{1DAD2363-A668-457A-8598-64AAF8868678}"/>
    <dgm:cxn modelId="{4867B519-81EF-404F-A8B9-A9E65DC9ABE7}" srcId="{CD6AB807-571F-4D8B-972D-FC106969DA3A}" destId="{4F9573F3-7FD6-4965-882E-44718A4BD64C}" srcOrd="0" destOrd="0" parTransId="{1BDA67AF-8BBE-4058-A653-0F2EE40AFBC0}" sibTransId="{C0A298E5-B597-4CF1-ACBF-61A2ECA5BDA6}"/>
    <dgm:cxn modelId="{F8E1F22E-1E83-49A5-99A6-35E6976BF5AD}" srcId="{F62A7DA3-FE4C-4ACB-AED8-EC691028E57E}" destId="{B633ADD8-DF37-403D-85C8-E9916231CCD0}" srcOrd="3" destOrd="0" parTransId="{5798B44D-E554-4C49-B5B3-B1F083CAD81C}" sibTransId="{7E0AB95B-D2EA-4AC7-8635-C13A54723BCA}"/>
    <dgm:cxn modelId="{40BC0A5D-1A39-4A72-ABFE-5DA00CF3BA33}" srcId="{F62A7DA3-FE4C-4ACB-AED8-EC691028E57E}" destId="{CD6AB807-571F-4D8B-972D-FC106969DA3A}" srcOrd="0" destOrd="0" parTransId="{29288C49-86C2-4AA7-BC9D-AB5CE018920B}" sibTransId="{4A889762-2B4D-44F0-81A3-BDF90137202C}"/>
    <dgm:cxn modelId="{59D44742-E705-4F62-A62C-CC941CDDA8DB}" srcId="{F62A7DA3-FE4C-4ACB-AED8-EC691028E57E}" destId="{0F125538-7690-4C7B-B52B-0F2687F3E0C8}" srcOrd="1" destOrd="0" parTransId="{CC71911A-0872-48D1-893D-AC4F30790199}" sibTransId="{E597CFCF-73B5-4361-BB68-F1612E3DD788}"/>
    <dgm:cxn modelId="{285C2E44-296A-4545-99DD-ADA9EEDDF7FE}" type="presOf" srcId="{343BB730-DD51-4592-8377-1A0AB19835A7}" destId="{F10B2591-6C48-4BF7-BB9B-3743C868C7BE}" srcOrd="0" destOrd="0" presId="urn:microsoft.com/office/officeart/2005/8/layout/chevron2"/>
    <dgm:cxn modelId="{F669B067-E4AB-4C35-9CDA-45697409E031}" type="presOf" srcId="{0F125538-7690-4C7B-B52B-0F2687F3E0C8}" destId="{2B4F70A5-5A3C-48DB-99E8-D7E53B7EED69}" srcOrd="0" destOrd="0" presId="urn:microsoft.com/office/officeart/2005/8/layout/chevron2"/>
    <dgm:cxn modelId="{1931264A-69E2-4145-A222-0FD3FE033544}" type="presOf" srcId="{4DB3E49C-134E-4530-904A-91EA13E6888E}" destId="{08134365-DFE7-494B-A7D6-4F5C4E8ADCAC}" srcOrd="0" destOrd="1" presId="urn:microsoft.com/office/officeart/2005/8/layout/chevron2"/>
    <dgm:cxn modelId="{251DB86B-F908-4F7B-9C44-C944443D4AFE}" srcId="{343BB730-DD51-4592-8377-1A0AB19835A7}" destId="{EE637268-01AF-4BA9-8F0C-05A1354E9A90}" srcOrd="0" destOrd="0" parTransId="{2C6E776C-A276-4261-8A2F-5D4D71CEF06E}" sibTransId="{51808B0F-09CF-4E67-9B86-9419C58850AD}"/>
    <dgm:cxn modelId="{674BE04D-8AB3-46D7-86EF-08D9C911F9BF}" type="presOf" srcId="{4F9573F3-7FD6-4965-882E-44718A4BD64C}" destId="{08134365-DFE7-494B-A7D6-4F5C4E8ADCAC}" srcOrd="0" destOrd="0" presId="urn:microsoft.com/office/officeart/2005/8/layout/chevron2"/>
    <dgm:cxn modelId="{FFA72D50-7735-4899-83A2-C67E4F405F8D}" type="presOf" srcId="{EE637268-01AF-4BA9-8F0C-05A1354E9A90}" destId="{3996D68B-3368-4A0B-9007-B99C145AB5E7}" srcOrd="0" destOrd="0" presId="urn:microsoft.com/office/officeart/2005/8/layout/chevron2"/>
    <dgm:cxn modelId="{60700472-527B-488C-AF7C-3EC6274893E7}" type="presOf" srcId="{F62A7DA3-FE4C-4ACB-AED8-EC691028E57E}" destId="{39ABD0BC-429A-4A18-A7FF-62450BDF8449}" srcOrd="0" destOrd="0" presId="urn:microsoft.com/office/officeart/2005/8/layout/chevron2"/>
    <dgm:cxn modelId="{782EE577-879B-4FC9-B06F-9155A35DB9EC}" type="presOf" srcId="{B633ADD8-DF37-403D-85C8-E9916231CCD0}" destId="{26512AB7-4A69-46B5-BEF4-75EC16D02E9C}" srcOrd="0" destOrd="0" presId="urn:microsoft.com/office/officeart/2005/8/layout/chevron2"/>
    <dgm:cxn modelId="{148A037F-E3C8-4BD6-A0F4-43E9311DFEF4}" type="presOf" srcId="{3E2EAD07-4A71-40F1-B43C-50719A7E1AE9}" destId="{E275B044-7F1B-4005-AE71-368CA2AA2B9E}" srcOrd="0" destOrd="0" presId="urn:microsoft.com/office/officeart/2005/8/layout/chevron2"/>
    <dgm:cxn modelId="{48ECF387-34AE-4454-B4AD-A044BBF89A08}" type="presOf" srcId="{0BF69E10-EB51-46F2-9B31-09769CDAAE89}" destId="{3996D68B-3368-4A0B-9007-B99C145AB5E7}" srcOrd="0" destOrd="1" presId="urn:microsoft.com/office/officeart/2005/8/layout/chevron2"/>
    <dgm:cxn modelId="{1CB47AA1-8FA8-4B9B-B463-8E3B91773136}" srcId="{B633ADD8-DF37-403D-85C8-E9916231CCD0}" destId="{3E2EAD07-4A71-40F1-B43C-50719A7E1AE9}" srcOrd="0" destOrd="0" parTransId="{84A60C91-C215-4467-8253-7A357A14E667}" sibTransId="{B04B6754-5061-4FB6-9F16-B4587DA42A5A}"/>
    <dgm:cxn modelId="{98C1BBB6-F2FB-452B-9067-417D881226A2}" type="presOf" srcId="{7A570769-BE06-41DC-9F92-A187D25BCA12}" destId="{E275B044-7F1B-4005-AE71-368CA2AA2B9E}" srcOrd="0" destOrd="1" presId="urn:microsoft.com/office/officeart/2005/8/layout/chevron2"/>
    <dgm:cxn modelId="{C1BD4FB7-6014-4F6A-9935-2AC22393B57D}" type="presOf" srcId="{66ABCCA2-45A7-4AA7-82CE-0D4A6DD0A874}" destId="{1B73E865-A2E2-4916-8D07-E98AE96CD068}" srcOrd="0" destOrd="0" presId="urn:microsoft.com/office/officeart/2005/8/layout/chevron2"/>
    <dgm:cxn modelId="{24B7EFC5-1819-48D9-9A99-E3AB550A1F36}" type="presOf" srcId="{CD6AB807-571F-4D8B-972D-FC106969DA3A}" destId="{A2D46B37-8170-494C-8F6F-84CE524E667B}" srcOrd="0" destOrd="0" presId="urn:microsoft.com/office/officeart/2005/8/layout/chevron2"/>
    <dgm:cxn modelId="{AE0899CC-7C8F-4226-A3FA-92049663ABB3}" srcId="{0F125538-7690-4C7B-B52B-0F2687F3E0C8}" destId="{72F23915-69CE-49A1-9890-606D1F858531}" srcOrd="1" destOrd="0" parTransId="{26DF972D-1CB5-416A-A49C-3744AE6F0D54}" sibTransId="{0B589CBA-5356-463E-8BA4-3FC694E87B5B}"/>
    <dgm:cxn modelId="{E7420AD4-F307-4DEE-A04B-C0DA286AD58F}" type="presOf" srcId="{72F23915-69CE-49A1-9890-606D1F858531}" destId="{1B73E865-A2E2-4916-8D07-E98AE96CD068}" srcOrd="0" destOrd="1" presId="urn:microsoft.com/office/officeart/2005/8/layout/chevron2"/>
    <dgm:cxn modelId="{793F1CE5-14D3-428E-A47E-D4C41B1152F5}" srcId="{F62A7DA3-FE4C-4ACB-AED8-EC691028E57E}" destId="{343BB730-DD51-4592-8377-1A0AB19835A7}" srcOrd="2" destOrd="0" parTransId="{579EADA6-2A31-45F0-ABCE-14D51F2FDF13}" sibTransId="{62744407-DE16-4638-B775-9A8A04A110C8}"/>
    <dgm:cxn modelId="{70D66DEE-F57B-4707-9C58-C1DE5F1E057B}" srcId="{B633ADD8-DF37-403D-85C8-E9916231CCD0}" destId="{7A570769-BE06-41DC-9F92-A187D25BCA12}" srcOrd="1" destOrd="0" parTransId="{75DB5B59-5B0D-495B-9A7C-F76358846B56}" sibTransId="{A8E52CD6-599A-49B6-B46E-DB9303305C82}"/>
    <dgm:cxn modelId="{8E01B1EE-7B4A-466D-9918-C09832CD497C}" srcId="{0F125538-7690-4C7B-B52B-0F2687F3E0C8}" destId="{66ABCCA2-45A7-4AA7-82CE-0D4A6DD0A874}" srcOrd="0" destOrd="0" parTransId="{EBF8FC6C-9A8F-4846-823D-00D33D6105B8}" sibTransId="{A43B6718-F0C4-4A55-8DAF-047AA85EFA8A}"/>
    <dgm:cxn modelId="{3CA98828-6EE9-4457-992D-7F9F679BD3D1}" type="presParOf" srcId="{39ABD0BC-429A-4A18-A7FF-62450BDF8449}" destId="{78367CFF-05D1-44BD-81B7-D14CAA145D24}" srcOrd="0" destOrd="0" presId="urn:microsoft.com/office/officeart/2005/8/layout/chevron2"/>
    <dgm:cxn modelId="{6B322FE7-7B7A-4EB6-8B8E-86B14A1BA1D4}" type="presParOf" srcId="{78367CFF-05D1-44BD-81B7-D14CAA145D24}" destId="{A2D46B37-8170-494C-8F6F-84CE524E667B}" srcOrd="0" destOrd="0" presId="urn:microsoft.com/office/officeart/2005/8/layout/chevron2"/>
    <dgm:cxn modelId="{E94F20D0-DF40-4556-AE02-5CB205484289}" type="presParOf" srcId="{78367CFF-05D1-44BD-81B7-D14CAA145D24}" destId="{08134365-DFE7-494B-A7D6-4F5C4E8ADCAC}" srcOrd="1" destOrd="0" presId="urn:microsoft.com/office/officeart/2005/8/layout/chevron2"/>
    <dgm:cxn modelId="{BA36B8A3-5A16-44A2-BBC3-EC1872F93BFA}" type="presParOf" srcId="{39ABD0BC-429A-4A18-A7FF-62450BDF8449}" destId="{000A9304-086B-47F5-8579-46578EBCB4B8}" srcOrd="1" destOrd="0" presId="urn:microsoft.com/office/officeart/2005/8/layout/chevron2"/>
    <dgm:cxn modelId="{2AD1D851-93F6-4BF0-BC16-392A96BCE68C}" type="presParOf" srcId="{39ABD0BC-429A-4A18-A7FF-62450BDF8449}" destId="{F562EFDD-19AA-4ED4-9E65-BCF4EEBB90A2}" srcOrd="2" destOrd="0" presId="urn:microsoft.com/office/officeart/2005/8/layout/chevron2"/>
    <dgm:cxn modelId="{2360EC67-8C40-4718-BF27-2A604641B863}" type="presParOf" srcId="{F562EFDD-19AA-4ED4-9E65-BCF4EEBB90A2}" destId="{2B4F70A5-5A3C-48DB-99E8-D7E53B7EED69}" srcOrd="0" destOrd="0" presId="urn:microsoft.com/office/officeart/2005/8/layout/chevron2"/>
    <dgm:cxn modelId="{E3B0942B-32EE-4A7A-9913-CC4174847E54}" type="presParOf" srcId="{F562EFDD-19AA-4ED4-9E65-BCF4EEBB90A2}" destId="{1B73E865-A2E2-4916-8D07-E98AE96CD068}" srcOrd="1" destOrd="0" presId="urn:microsoft.com/office/officeart/2005/8/layout/chevron2"/>
    <dgm:cxn modelId="{CDBF8789-F3F3-4160-B4EC-A1E1B06EE37D}" type="presParOf" srcId="{39ABD0BC-429A-4A18-A7FF-62450BDF8449}" destId="{1CCA5770-E06D-4634-AA91-881E1025B26F}" srcOrd="3" destOrd="0" presId="urn:microsoft.com/office/officeart/2005/8/layout/chevron2"/>
    <dgm:cxn modelId="{9B0872D9-6FD7-4F47-B68C-AE4666630647}" type="presParOf" srcId="{39ABD0BC-429A-4A18-A7FF-62450BDF8449}" destId="{437BC137-3C5E-4583-B0DC-65A921FCD501}" srcOrd="4" destOrd="0" presId="urn:microsoft.com/office/officeart/2005/8/layout/chevron2"/>
    <dgm:cxn modelId="{9D60ED45-47F6-4709-9A18-4D9F8CB85138}" type="presParOf" srcId="{437BC137-3C5E-4583-B0DC-65A921FCD501}" destId="{F10B2591-6C48-4BF7-BB9B-3743C868C7BE}" srcOrd="0" destOrd="0" presId="urn:microsoft.com/office/officeart/2005/8/layout/chevron2"/>
    <dgm:cxn modelId="{BD1F50DC-5735-45B5-AD0C-FF12E0C35D82}" type="presParOf" srcId="{437BC137-3C5E-4583-B0DC-65A921FCD501}" destId="{3996D68B-3368-4A0B-9007-B99C145AB5E7}" srcOrd="1" destOrd="0" presId="urn:microsoft.com/office/officeart/2005/8/layout/chevron2"/>
    <dgm:cxn modelId="{5E7EA49C-1B0E-441F-BD32-6317E32BB578}" type="presParOf" srcId="{39ABD0BC-429A-4A18-A7FF-62450BDF8449}" destId="{1AC48A7E-F920-4A2D-A565-C2D04BA7EBD4}" srcOrd="5" destOrd="0" presId="urn:microsoft.com/office/officeart/2005/8/layout/chevron2"/>
    <dgm:cxn modelId="{CF120497-4C68-4542-8DE3-2B36D2A8BCA0}" type="presParOf" srcId="{39ABD0BC-429A-4A18-A7FF-62450BDF8449}" destId="{6DC5FC7F-4FAA-4F9F-9691-922F8CE4D2A1}" srcOrd="6" destOrd="0" presId="urn:microsoft.com/office/officeart/2005/8/layout/chevron2"/>
    <dgm:cxn modelId="{E0F0A246-8144-49A4-9B05-AC11C04F7C09}" type="presParOf" srcId="{6DC5FC7F-4FAA-4F9F-9691-922F8CE4D2A1}" destId="{26512AB7-4A69-46B5-BEF4-75EC16D02E9C}" srcOrd="0" destOrd="0" presId="urn:microsoft.com/office/officeart/2005/8/layout/chevron2"/>
    <dgm:cxn modelId="{B40AC861-57E7-46E2-86DD-8732BE3A1E66}" type="presParOf" srcId="{6DC5FC7F-4FAA-4F9F-9691-922F8CE4D2A1}" destId="{E275B044-7F1B-4005-AE71-368CA2AA2B9E}" srcOrd="1" destOrd="0" presId="urn:microsoft.com/office/officeart/2005/8/layout/chevron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406F64-A1C2-448D-9191-BE7244F9350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F09DAA0A-58E2-4CAA-B5A3-2F779F8AE1AC}">
      <dgm:prSet phldrT="[テキスト]" custT="1"/>
      <dgm:spPr>
        <a:solidFill>
          <a:schemeClr val="accent1">
            <a:lumMod val="50000"/>
          </a:schemeClr>
        </a:solidFill>
      </dgm:spPr>
      <dgm: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法律</a:t>
          </a:r>
        </a:p>
      </dgm:t>
    </dgm:pt>
    <dgm:pt modelId="{7CECF0F3-6591-4027-8059-76ED66FAA4C7}" type="parTrans" cxnId="{A11DF938-6FC2-47D3-AD14-6ED792BC8778}">
      <dgm:prSet/>
      <dgm:spPr/>
      <dgm:t>
        <a:bodyPr/>
        <a:lstStyle/>
        <a:p>
          <a:endParaRPr kumimoji="1" lang="ja-JP" altLang="en-US"/>
        </a:p>
      </dgm:t>
    </dgm:pt>
    <dgm:pt modelId="{308C3AFD-185F-4D21-B06F-7056A0BE3E30}" type="sibTrans" cxnId="{A11DF938-6FC2-47D3-AD14-6ED792BC8778}">
      <dgm:prSet/>
      <dgm:spPr>
        <a:solidFill>
          <a:schemeClr val="accent6">
            <a:lumMod val="75000"/>
          </a:schemeClr>
        </a:solidFill>
      </dgm:spPr>
      <dgm:t>
        <a:bodyPr/>
        <a:lstStyle/>
        <a:p>
          <a:endParaRPr kumimoji="1" lang="ja-JP" altLang="en-US"/>
        </a:p>
      </dgm:t>
    </dgm:pt>
    <dgm:pt modelId="{E7DF8B9F-C39E-49D2-910A-EFC7664A86F2}">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法律</a:t>
          </a:r>
        </a:p>
      </dgm:t>
    </dgm:pt>
    <dgm:pt modelId="{B1040049-981D-4470-8515-F3D4F71F2A29}" type="parTrans" cxnId="{19FAA68D-1508-4039-BB48-0407239E60CB}">
      <dgm:prSet/>
      <dgm:spPr/>
      <dgm:t>
        <a:bodyPr/>
        <a:lstStyle/>
        <a:p>
          <a:endParaRPr kumimoji="1" lang="ja-JP" altLang="en-US"/>
        </a:p>
      </dgm:t>
    </dgm:pt>
    <dgm:pt modelId="{83AA230D-AC3A-4464-AB3F-97D265EE29C7}" type="sibTrans" cxnId="{19FAA68D-1508-4039-BB48-0407239E60CB}">
      <dgm:prSet/>
      <dgm:spPr/>
      <dgm:t>
        <a:bodyPr/>
        <a:lstStyle/>
        <a:p>
          <a:endParaRPr kumimoji="1" lang="ja-JP" altLang="en-US"/>
        </a:p>
      </dgm:t>
    </dgm:pt>
    <dgm:pt modelId="{6AADF7E6-571E-4CC5-A494-FDC661B4E580}">
      <dgm:prSet phldrT="[テキスト]" custT="1"/>
      <dgm:spPr>
        <a:solidFill>
          <a:schemeClr val="accent1">
            <a:lumMod val="50000"/>
          </a:schemeClr>
        </a:solidFill>
      </dgm:spPr>
      <dgm: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法人</a:t>
          </a:r>
        </a:p>
      </dgm:t>
    </dgm:pt>
    <dgm:pt modelId="{B6A9BDF5-30F9-4CCD-8F71-09C8B3BB6B38}" type="parTrans" cxnId="{E4EA96C7-365D-4F45-B745-56C23E82220E}">
      <dgm:prSet/>
      <dgm:spPr/>
      <dgm:t>
        <a:bodyPr/>
        <a:lstStyle/>
        <a:p>
          <a:endParaRPr kumimoji="1" lang="ja-JP" altLang="en-US"/>
        </a:p>
      </dgm:t>
    </dgm:pt>
    <dgm:pt modelId="{319C9808-E6F1-447B-9654-03CC03CA9B66}" type="sibTrans" cxnId="{E4EA96C7-365D-4F45-B745-56C23E82220E}">
      <dgm:prSet/>
      <dgm:spPr>
        <a:solidFill>
          <a:schemeClr val="accent6">
            <a:lumMod val="75000"/>
          </a:schemeClr>
        </a:solidFill>
      </dgm:spPr>
      <dgm:t>
        <a:bodyPr/>
        <a:lstStyle/>
        <a:p>
          <a:endParaRPr kumimoji="1" lang="ja-JP" altLang="en-US"/>
        </a:p>
      </dgm:t>
    </dgm:pt>
    <dgm:pt modelId="{DE20CBE2-6406-4DC6-B287-35538337AAFE}">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理念</a:t>
          </a:r>
        </a:p>
      </dgm:t>
    </dgm:pt>
    <dgm:pt modelId="{D8C7B66C-1737-47A8-8C49-5BC9EAA33E84}" type="parTrans" cxnId="{25A162FE-B194-4981-9E71-9765893C7320}">
      <dgm:prSet/>
      <dgm:spPr/>
      <dgm:t>
        <a:bodyPr/>
        <a:lstStyle/>
        <a:p>
          <a:endParaRPr kumimoji="1" lang="ja-JP" altLang="en-US"/>
        </a:p>
      </dgm:t>
    </dgm:pt>
    <dgm:pt modelId="{DFBAE4AF-0C73-4F46-8089-FFA2D89F2B5B}" type="sibTrans" cxnId="{25A162FE-B194-4981-9E71-9765893C7320}">
      <dgm:prSet/>
      <dgm:spPr/>
      <dgm:t>
        <a:bodyPr/>
        <a:lstStyle/>
        <a:p>
          <a:endParaRPr kumimoji="1" lang="ja-JP" altLang="en-US"/>
        </a:p>
      </dgm:t>
    </dgm:pt>
    <dgm:pt modelId="{79848F54-F406-421B-92F2-025C8616C5B7}">
      <dgm:prSet phldrT="[テキスト]" custT="1"/>
      <dgm:spPr>
        <a:solidFill>
          <a:schemeClr val="accent1">
            <a:lumMod val="50000"/>
          </a:schemeClr>
        </a:solidFill>
      </dgm:spPr>
      <dgm: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対人援助</a:t>
          </a:r>
        </a:p>
      </dgm:t>
    </dgm:pt>
    <dgm:pt modelId="{E06D45A8-A412-40DC-B298-2A33A22CB733}" type="parTrans" cxnId="{CA308A47-A17C-4FDD-9FD5-BBE1D6E3BC98}">
      <dgm:prSet/>
      <dgm:spPr/>
      <dgm:t>
        <a:bodyPr/>
        <a:lstStyle/>
        <a:p>
          <a:endParaRPr kumimoji="1" lang="ja-JP" altLang="en-US"/>
        </a:p>
      </dgm:t>
    </dgm:pt>
    <dgm:pt modelId="{1F7FFDC0-70FC-422C-93D6-930409AF730C}" type="sibTrans" cxnId="{CA308A47-A17C-4FDD-9FD5-BBE1D6E3BC98}">
      <dgm:prSet/>
      <dgm:spPr/>
      <dgm:t>
        <a:bodyPr/>
        <a:lstStyle/>
        <a:p>
          <a:endParaRPr kumimoji="1" lang="ja-JP" altLang="en-US"/>
        </a:p>
      </dgm:t>
    </dgm:pt>
    <dgm:pt modelId="{E4A6D9D8-4071-435E-BC0F-62B125D7C30C}">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専門職倫理</a:t>
          </a:r>
        </a:p>
      </dgm:t>
    </dgm:pt>
    <dgm:pt modelId="{4ACC6741-FADA-48AF-8D10-537E43D0CBB0}" type="parTrans" cxnId="{B512B843-690A-41E6-9B04-92992D690D5C}">
      <dgm:prSet/>
      <dgm:spPr/>
      <dgm:t>
        <a:bodyPr/>
        <a:lstStyle/>
        <a:p>
          <a:endParaRPr kumimoji="1" lang="ja-JP" altLang="en-US"/>
        </a:p>
      </dgm:t>
    </dgm:pt>
    <dgm:pt modelId="{5AAB388D-78E8-45AB-AB90-6B4ED16B33F4}" type="sibTrans" cxnId="{B512B843-690A-41E6-9B04-92992D690D5C}">
      <dgm:prSet/>
      <dgm:spPr/>
      <dgm:t>
        <a:bodyPr/>
        <a:lstStyle/>
        <a:p>
          <a:endParaRPr kumimoji="1" lang="ja-JP" altLang="en-US"/>
        </a:p>
      </dgm:t>
    </dgm:pt>
    <dgm:pt modelId="{FF193D08-60AC-443E-8BC6-88370DA04106}">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条例</a:t>
          </a:r>
        </a:p>
      </dgm:t>
    </dgm:pt>
    <dgm:pt modelId="{94671762-76DC-4738-A1B2-2527F108EF72}" type="parTrans" cxnId="{A17E96B6-514A-43FD-9729-00ED7CD5C0D1}">
      <dgm:prSet/>
      <dgm:spPr/>
      <dgm:t>
        <a:bodyPr/>
        <a:lstStyle/>
        <a:p>
          <a:endParaRPr kumimoji="1" lang="ja-JP" altLang="en-US"/>
        </a:p>
      </dgm:t>
    </dgm:pt>
    <dgm:pt modelId="{C03E259B-B066-41AA-9D40-A48007184F19}" type="sibTrans" cxnId="{A17E96B6-514A-43FD-9729-00ED7CD5C0D1}">
      <dgm:prSet/>
      <dgm:spPr/>
      <dgm:t>
        <a:bodyPr/>
        <a:lstStyle/>
        <a:p>
          <a:endParaRPr kumimoji="1" lang="ja-JP" altLang="en-US"/>
        </a:p>
      </dgm:t>
    </dgm:pt>
    <dgm:pt modelId="{69EC1FA7-B238-4A59-B2E5-ADCED6DC9BC1}">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通知</a:t>
          </a:r>
        </a:p>
      </dgm:t>
    </dgm:pt>
    <dgm:pt modelId="{F7B418A6-2841-45D8-B64A-BF7D32139BF6}" type="parTrans" cxnId="{0E665D72-24C5-444E-8E29-82C4837FC78F}">
      <dgm:prSet/>
      <dgm:spPr/>
      <dgm:t>
        <a:bodyPr/>
        <a:lstStyle/>
        <a:p>
          <a:endParaRPr kumimoji="1" lang="ja-JP" altLang="en-US"/>
        </a:p>
      </dgm:t>
    </dgm:pt>
    <dgm:pt modelId="{B3D5DE17-8884-4EA9-BF7F-126269CB3748}" type="sibTrans" cxnId="{0E665D72-24C5-444E-8E29-82C4837FC78F}">
      <dgm:prSet/>
      <dgm:spPr/>
      <dgm:t>
        <a:bodyPr/>
        <a:lstStyle/>
        <a:p>
          <a:endParaRPr kumimoji="1" lang="ja-JP" altLang="en-US"/>
        </a:p>
      </dgm:t>
    </dgm:pt>
    <dgm:pt modelId="{9842415E-0FDA-444A-B498-9A7839FBE9A2}">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ガイドライン</a:t>
          </a:r>
        </a:p>
      </dgm:t>
    </dgm:pt>
    <dgm:pt modelId="{01151058-9BCA-4045-B6DA-ABCF6E0AD865}" type="parTrans" cxnId="{235947E7-D2DE-4070-9DF2-C8031272BB63}">
      <dgm:prSet/>
      <dgm:spPr/>
      <dgm:t>
        <a:bodyPr/>
        <a:lstStyle/>
        <a:p>
          <a:endParaRPr kumimoji="1" lang="ja-JP" altLang="en-US"/>
        </a:p>
      </dgm:t>
    </dgm:pt>
    <dgm:pt modelId="{C3224BF9-3ED4-4120-B601-099032A757CC}" type="sibTrans" cxnId="{235947E7-D2DE-4070-9DF2-C8031272BB63}">
      <dgm:prSet/>
      <dgm:spPr/>
      <dgm:t>
        <a:bodyPr/>
        <a:lstStyle/>
        <a:p>
          <a:endParaRPr kumimoji="1" lang="ja-JP" altLang="en-US"/>
        </a:p>
      </dgm:t>
    </dgm:pt>
    <dgm:pt modelId="{D3ED4FB0-1613-4AD6-85A3-F146744D7FBB}">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規定</a:t>
          </a:r>
        </a:p>
      </dgm:t>
    </dgm:pt>
    <dgm:pt modelId="{ABA6D185-146E-40A6-B255-F6CA6230F898}" type="parTrans" cxnId="{05F26816-D3EA-47AA-BAC5-D25B2A0F6D12}">
      <dgm:prSet/>
      <dgm:spPr/>
      <dgm:t>
        <a:bodyPr/>
        <a:lstStyle/>
        <a:p>
          <a:endParaRPr kumimoji="1" lang="ja-JP" altLang="en-US"/>
        </a:p>
      </dgm:t>
    </dgm:pt>
    <dgm:pt modelId="{957655E2-6FBB-4B09-A05E-FDE205724896}" type="sibTrans" cxnId="{05F26816-D3EA-47AA-BAC5-D25B2A0F6D12}">
      <dgm:prSet/>
      <dgm:spPr/>
      <dgm:t>
        <a:bodyPr/>
        <a:lstStyle/>
        <a:p>
          <a:endParaRPr kumimoji="1" lang="ja-JP" altLang="en-US"/>
        </a:p>
      </dgm:t>
    </dgm:pt>
    <dgm:pt modelId="{651D52B9-D00E-4EA8-9652-E678C3108698}">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マニュアル</a:t>
          </a:r>
        </a:p>
      </dgm:t>
    </dgm:pt>
    <dgm:pt modelId="{7A5665ED-75E2-4D1E-B1CF-76F30515A93F}" type="parTrans" cxnId="{DA9FC6EF-4576-46B9-8AEB-9F05FA56FAA6}">
      <dgm:prSet/>
      <dgm:spPr/>
      <dgm:t>
        <a:bodyPr/>
        <a:lstStyle/>
        <a:p>
          <a:endParaRPr kumimoji="1" lang="ja-JP" altLang="en-US"/>
        </a:p>
      </dgm:t>
    </dgm:pt>
    <dgm:pt modelId="{CCB1D46F-D236-434D-A3FE-49D18C584910}" type="sibTrans" cxnId="{DA9FC6EF-4576-46B9-8AEB-9F05FA56FAA6}">
      <dgm:prSet/>
      <dgm:spPr/>
      <dgm:t>
        <a:bodyPr/>
        <a:lstStyle/>
        <a:p>
          <a:endParaRPr kumimoji="1" lang="ja-JP" altLang="en-US"/>
        </a:p>
      </dgm:t>
    </dgm:pt>
    <dgm:pt modelId="{01EE120A-6B73-48AF-9744-D949BDB0A2AC}">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社会規範</a:t>
          </a:r>
        </a:p>
      </dgm:t>
    </dgm:pt>
    <dgm:pt modelId="{3880F1CA-DB03-4574-886E-69D54E3AECC9}" type="parTrans" cxnId="{025FD02B-1F41-4FB3-A034-4AAEA223C45F}">
      <dgm:prSet/>
      <dgm:spPr/>
      <dgm:t>
        <a:bodyPr/>
        <a:lstStyle/>
        <a:p>
          <a:endParaRPr kumimoji="1" lang="ja-JP" altLang="en-US"/>
        </a:p>
      </dgm:t>
    </dgm:pt>
    <dgm:pt modelId="{909BA6AE-CBA4-4EA4-BBF6-CBBD7CA15C89}" type="sibTrans" cxnId="{025FD02B-1F41-4FB3-A034-4AAEA223C45F}">
      <dgm:prSet/>
      <dgm:spPr/>
      <dgm:t>
        <a:bodyPr/>
        <a:lstStyle/>
        <a:p>
          <a:endParaRPr kumimoji="1" lang="ja-JP" altLang="en-US"/>
        </a:p>
      </dgm:t>
    </dgm:pt>
    <dgm:pt modelId="{DD4116F2-E9E2-4C39-ABF4-90A0A97539D7}">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マナー</a:t>
          </a:r>
        </a:p>
      </dgm:t>
    </dgm:pt>
    <dgm:pt modelId="{C6EBA2E7-A746-4C37-979B-9ED9E17DBDAF}" type="parTrans" cxnId="{B98266C2-C472-4C51-898E-FB9FC2F35E86}">
      <dgm:prSet/>
      <dgm:spPr/>
      <dgm:t>
        <a:bodyPr/>
        <a:lstStyle/>
        <a:p>
          <a:endParaRPr kumimoji="1" lang="ja-JP" altLang="en-US"/>
        </a:p>
      </dgm:t>
    </dgm:pt>
    <dgm:pt modelId="{CBB04791-248B-471D-92BF-FF2E8A8DCD7B}" type="sibTrans" cxnId="{B98266C2-C472-4C51-898E-FB9FC2F35E86}">
      <dgm:prSet/>
      <dgm:spPr/>
      <dgm:t>
        <a:bodyPr/>
        <a:lstStyle/>
        <a:p>
          <a:endParaRPr kumimoji="1" lang="ja-JP" altLang="en-US"/>
        </a:p>
      </dgm:t>
    </dgm:pt>
    <dgm:pt modelId="{648DA650-3E05-4D44-BDAA-9C3987485070}">
      <dgm:prSet phldrT="[テキスト]" custT="1"/>
      <dgm:spPr/>
      <dgm: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行動指針</a:t>
          </a:r>
        </a:p>
      </dgm:t>
    </dgm:pt>
    <dgm:pt modelId="{67D5AFEF-32D5-4ED0-93CD-CCCD5AD3548A}" type="parTrans" cxnId="{5D2B11A7-0D04-4385-A764-A59D7FEF363F}">
      <dgm:prSet/>
      <dgm:spPr/>
    </dgm:pt>
    <dgm:pt modelId="{2359DA9F-62C5-4DEA-8AEF-4E2513808714}" type="sibTrans" cxnId="{5D2B11A7-0D04-4385-A764-A59D7FEF363F}">
      <dgm:prSet/>
      <dgm:spPr/>
    </dgm:pt>
    <dgm:pt modelId="{2DA9ED43-F0B2-4AF4-8A40-397DED694E96}" type="pres">
      <dgm:prSet presAssocID="{54406F64-A1C2-448D-9191-BE7244F93509}" presName="linearFlow" presStyleCnt="0">
        <dgm:presLayoutVars>
          <dgm:dir/>
          <dgm:animLvl val="lvl"/>
          <dgm:resizeHandles val="exact"/>
        </dgm:presLayoutVars>
      </dgm:prSet>
      <dgm:spPr/>
    </dgm:pt>
    <dgm:pt modelId="{A2506022-7CCE-4BA4-B8DD-4D7F84BC8DFF}" type="pres">
      <dgm:prSet presAssocID="{F09DAA0A-58E2-4CAA-B5A3-2F779F8AE1AC}" presName="composite" presStyleCnt="0"/>
      <dgm:spPr/>
    </dgm:pt>
    <dgm:pt modelId="{CBAC4BD8-DF29-49B0-9202-6E3840EBF784}" type="pres">
      <dgm:prSet presAssocID="{F09DAA0A-58E2-4CAA-B5A3-2F779F8AE1AC}" presName="parTx" presStyleLbl="node1" presStyleIdx="0" presStyleCnt="3">
        <dgm:presLayoutVars>
          <dgm:chMax val="0"/>
          <dgm:chPref val="0"/>
          <dgm:bulletEnabled val="1"/>
        </dgm:presLayoutVars>
      </dgm:prSet>
      <dgm:spPr/>
    </dgm:pt>
    <dgm:pt modelId="{F6E74FA5-75F6-4B5F-AF1C-631674CF9509}" type="pres">
      <dgm:prSet presAssocID="{F09DAA0A-58E2-4CAA-B5A3-2F779F8AE1AC}" presName="parSh" presStyleLbl="node1" presStyleIdx="0" presStyleCnt="3" custScaleY="103287"/>
      <dgm:spPr/>
    </dgm:pt>
    <dgm:pt modelId="{36C34DE4-B602-461B-B0ED-EB0206C08269}" type="pres">
      <dgm:prSet presAssocID="{F09DAA0A-58E2-4CAA-B5A3-2F779F8AE1AC}" presName="desTx" presStyleLbl="fgAcc1" presStyleIdx="0" presStyleCnt="3" custScaleX="109700" custScaleY="93924">
        <dgm:presLayoutVars>
          <dgm:bulletEnabled val="1"/>
        </dgm:presLayoutVars>
      </dgm:prSet>
      <dgm:spPr/>
    </dgm:pt>
    <dgm:pt modelId="{2CDB73B1-0C6F-4F8B-BCDA-F1A8CE71A298}" type="pres">
      <dgm:prSet presAssocID="{308C3AFD-185F-4D21-B06F-7056A0BE3E30}" presName="sibTrans" presStyleLbl="sibTrans2D1" presStyleIdx="0" presStyleCnt="2"/>
      <dgm:spPr/>
    </dgm:pt>
    <dgm:pt modelId="{C6490246-3A07-4C99-A089-A2622CB1BC4F}" type="pres">
      <dgm:prSet presAssocID="{308C3AFD-185F-4D21-B06F-7056A0BE3E30}" presName="connTx" presStyleLbl="sibTrans2D1" presStyleIdx="0" presStyleCnt="2"/>
      <dgm:spPr/>
    </dgm:pt>
    <dgm:pt modelId="{AF42167B-E8D4-4E48-BAF0-E19F9009DCE1}" type="pres">
      <dgm:prSet presAssocID="{6AADF7E6-571E-4CC5-A494-FDC661B4E580}" presName="composite" presStyleCnt="0"/>
      <dgm:spPr/>
    </dgm:pt>
    <dgm:pt modelId="{F22BC998-C2CA-4CF7-944E-D051E5142FA8}" type="pres">
      <dgm:prSet presAssocID="{6AADF7E6-571E-4CC5-A494-FDC661B4E580}" presName="parTx" presStyleLbl="node1" presStyleIdx="0" presStyleCnt="3">
        <dgm:presLayoutVars>
          <dgm:chMax val="0"/>
          <dgm:chPref val="0"/>
          <dgm:bulletEnabled val="1"/>
        </dgm:presLayoutVars>
      </dgm:prSet>
      <dgm:spPr/>
    </dgm:pt>
    <dgm:pt modelId="{ED913E41-D3FE-4B67-9D04-7C13B68035C2}" type="pres">
      <dgm:prSet presAssocID="{6AADF7E6-571E-4CC5-A494-FDC661B4E580}" presName="parSh" presStyleLbl="node1" presStyleIdx="1" presStyleCnt="3" custScaleY="104845"/>
      <dgm:spPr/>
    </dgm:pt>
    <dgm:pt modelId="{470B9093-F386-41E2-A301-9875AF432C50}" type="pres">
      <dgm:prSet presAssocID="{6AADF7E6-571E-4CC5-A494-FDC661B4E580}" presName="desTx" presStyleLbl="fgAcc1" presStyleIdx="1" presStyleCnt="3" custScaleX="114654" custScaleY="93666" custLinFactNeighborX="-539" custLinFactNeighborY="-1964">
        <dgm:presLayoutVars>
          <dgm:bulletEnabled val="1"/>
        </dgm:presLayoutVars>
      </dgm:prSet>
      <dgm:spPr/>
    </dgm:pt>
    <dgm:pt modelId="{00A0416F-52E3-49AB-89D4-F17A3C0531B0}" type="pres">
      <dgm:prSet presAssocID="{319C9808-E6F1-447B-9654-03CC03CA9B66}" presName="sibTrans" presStyleLbl="sibTrans2D1" presStyleIdx="1" presStyleCnt="2"/>
      <dgm:spPr/>
    </dgm:pt>
    <dgm:pt modelId="{04759F26-69A9-48CF-82BE-0B62996287CB}" type="pres">
      <dgm:prSet presAssocID="{319C9808-E6F1-447B-9654-03CC03CA9B66}" presName="connTx" presStyleLbl="sibTrans2D1" presStyleIdx="1" presStyleCnt="2"/>
      <dgm:spPr/>
    </dgm:pt>
    <dgm:pt modelId="{7BE4849E-53D0-4E30-A97F-E980B2FDF41C}" type="pres">
      <dgm:prSet presAssocID="{79848F54-F406-421B-92F2-025C8616C5B7}" presName="composite" presStyleCnt="0"/>
      <dgm:spPr/>
    </dgm:pt>
    <dgm:pt modelId="{6EB5DBF1-A25D-469B-A1A4-9E250E0CEC09}" type="pres">
      <dgm:prSet presAssocID="{79848F54-F406-421B-92F2-025C8616C5B7}" presName="parTx" presStyleLbl="node1" presStyleIdx="1" presStyleCnt="3">
        <dgm:presLayoutVars>
          <dgm:chMax val="0"/>
          <dgm:chPref val="0"/>
          <dgm:bulletEnabled val="1"/>
        </dgm:presLayoutVars>
      </dgm:prSet>
      <dgm:spPr/>
    </dgm:pt>
    <dgm:pt modelId="{95C10761-CE97-4369-86A9-BD2D2CBD233B}" type="pres">
      <dgm:prSet presAssocID="{79848F54-F406-421B-92F2-025C8616C5B7}" presName="parSh" presStyleLbl="node1" presStyleIdx="2" presStyleCnt="3" custScaleY="102115"/>
      <dgm:spPr/>
    </dgm:pt>
    <dgm:pt modelId="{010CCE0D-CA97-45FC-9ACE-F57F3557F72A}" type="pres">
      <dgm:prSet presAssocID="{79848F54-F406-421B-92F2-025C8616C5B7}" presName="desTx" presStyleLbl="fgAcc1" presStyleIdx="2" presStyleCnt="3" custScaleX="111962" custScaleY="94966" custLinFactNeighborX="220" custLinFactNeighborY="421">
        <dgm:presLayoutVars>
          <dgm:bulletEnabled val="1"/>
        </dgm:presLayoutVars>
      </dgm:prSet>
      <dgm:spPr/>
    </dgm:pt>
  </dgm:ptLst>
  <dgm:cxnLst>
    <dgm:cxn modelId="{D6D9FF03-BB4E-4E1F-AEC4-D355E0C67769}" type="presOf" srcId="{01EE120A-6B73-48AF-9744-D949BDB0A2AC}" destId="{010CCE0D-CA97-45FC-9ACE-F57F3557F72A}" srcOrd="0" destOrd="1" presId="urn:microsoft.com/office/officeart/2005/8/layout/process3"/>
    <dgm:cxn modelId="{3E8DF00D-3CEF-4A13-991A-924F126CB74B}" type="presOf" srcId="{319C9808-E6F1-447B-9654-03CC03CA9B66}" destId="{04759F26-69A9-48CF-82BE-0B62996287CB}" srcOrd="1" destOrd="0" presId="urn:microsoft.com/office/officeart/2005/8/layout/process3"/>
    <dgm:cxn modelId="{2B0E9C12-624B-45CB-B93F-8F38FB7D3AB4}" type="presOf" srcId="{651D52B9-D00E-4EA8-9652-E678C3108698}" destId="{470B9093-F386-41E2-A301-9875AF432C50}" srcOrd="0" destOrd="3" presId="urn:microsoft.com/office/officeart/2005/8/layout/process3"/>
    <dgm:cxn modelId="{9E532D15-AD96-4154-83AE-53EF1333C48C}" type="presOf" srcId="{E4A6D9D8-4071-435E-BC0F-62B125D7C30C}" destId="{010CCE0D-CA97-45FC-9ACE-F57F3557F72A}" srcOrd="0" destOrd="0" presId="urn:microsoft.com/office/officeart/2005/8/layout/process3"/>
    <dgm:cxn modelId="{05F26816-D3EA-47AA-BAC5-D25B2A0F6D12}" srcId="{6AADF7E6-571E-4CC5-A494-FDC661B4E580}" destId="{D3ED4FB0-1613-4AD6-85A3-F146744D7FBB}" srcOrd="2" destOrd="0" parTransId="{ABA6D185-146E-40A6-B255-F6CA6230F898}" sibTransId="{957655E2-6FBB-4B09-A05E-FDE205724896}"/>
    <dgm:cxn modelId="{025FD02B-1F41-4FB3-A034-4AAEA223C45F}" srcId="{79848F54-F406-421B-92F2-025C8616C5B7}" destId="{01EE120A-6B73-48AF-9744-D949BDB0A2AC}" srcOrd="1" destOrd="0" parTransId="{3880F1CA-DB03-4574-886E-69D54E3AECC9}" sibTransId="{909BA6AE-CBA4-4EA4-BBF6-CBBD7CA15C89}"/>
    <dgm:cxn modelId="{3D5CE234-857C-449F-98FA-D2B09351A9EF}" type="presOf" srcId="{79848F54-F406-421B-92F2-025C8616C5B7}" destId="{6EB5DBF1-A25D-469B-A1A4-9E250E0CEC09}" srcOrd="0" destOrd="0" presId="urn:microsoft.com/office/officeart/2005/8/layout/process3"/>
    <dgm:cxn modelId="{A11DF938-6FC2-47D3-AD14-6ED792BC8778}" srcId="{54406F64-A1C2-448D-9191-BE7244F93509}" destId="{F09DAA0A-58E2-4CAA-B5A3-2F779F8AE1AC}" srcOrd="0" destOrd="0" parTransId="{7CECF0F3-6591-4027-8059-76ED66FAA4C7}" sibTransId="{308C3AFD-185F-4D21-B06F-7056A0BE3E30}"/>
    <dgm:cxn modelId="{5A335E3B-7895-4681-A26C-EC6D4B3A7EF2}" type="presOf" srcId="{319C9808-E6F1-447B-9654-03CC03CA9B66}" destId="{00A0416F-52E3-49AB-89D4-F17A3C0531B0}" srcOrd="0" destOrd="0" presId="urn:microsoft.com/office/officeart/2005/8/layout/process3"/>
    <dgm:cxn modelId="{2BB1C13E-3308-46DB-BC35-08070B774D48}" type="presOf" srcId="{F09DAA0A-58E2-4CAA-B5A3-2F779F8AE1AC}" destId="{F6E74FA5-75F6-4B5F-AF1C-631674CF9509}" srcOrd="1" destOrd="0" presId="urn:microsoft.com/office/officeart/2005/8/layout/process3"/>
    <dgm:cxn modelId="{B512B843-690A-41E6-9B04-92992D690D5C}" srcId="{79848F54-F406-421B-92F2-025C8616C5B7}" destId="{E4A6D9D8-4071-435E-BC0F-62B125D7C30C}" srcOrd="0" destOrd="0" parTransId="{4ACC6741-FADA-48AF-8D10-537E43D0CBB0}" sibTransId="{5AAB388D-78E8-45AB-AB90-6B4ED16B33F4}"/>
    <dgm:cxn modelId="{CA308A47-A17C-4FDD-9FD5-BBE1D6E3BC98}" srcId="{54406F64-A1C2-448D-9191-BE7244F93509}" destId="{79848F54-F406-421B-92F2-025C8616C5B7}" srcOrd="2" destOrd="0" parTransId="{E06D45A8-A412-40DC-B298-2A33A22CB733}" sibTransId="{1F7FFDC0-70FC-422C-93D6-930409AF730C}"/>
    <dgm:cxn modelId="{1C3E8A6C-9E55-4D8A-9659-38986C6262DA}" type="presOf" srcId="{648DA650-3E05-4D44-BDAA-9C3987485070}" destId="{470B9093-F386-41E2-A301-9875AF432C50}" srcOrd="0" destOrd="1" presId="urn:microsoft.com/office/officeart/2005/8/layout/process3"/>
    <dgm:cxn modelId="{B17F3A6F-35B8-457A-ABBA-C9DB675AECA8}" type="presOf" srcId="{308C3AFD-185F-4D21-B06F-7056A0BE3E30}" destId="{C6490246-3A07-4C99-A089-A2622CB1BC4F}" srcOrd="1" destOrd="0" presId="urn:microsoft.com/office/officeart/2005/8/layout/process3"/>
    <dgm:cxn modelId="{410A2E71-3702-4B98-AEF3-2F5B790305A0}" type="presOf" srcId="{DE20CBE2-6406-4DC6-B287-35538337AAFE}" destId="{470B9093-F386-41E2-A301-9875AF432C50}" srcOrd="0" destOrd="0" presId="urn:microsoft.com/office/officeart/2005/8/layout/process3"/>
    <dgm:cxn modelId="{0E665D72-24C5-444E-8E29-82C4837FC78F}" srcId="{F09DAA0A-58E2-4CAA-B5A3-2F779F8AE1AC}" destId="{69EC1FA7-B238-4A59-B2E5-ADCED6DC9BC1}" srcOrd="2" destOrd="0" parTransId="{F7B418A6-2841-45D8-B64A-BF7D32139BF6}" sibTransId="{B3D5DE17-8884-4EA9-BF7F-126269CB3748}"/>
    <dgm:cxn modelId="{0A355674-C336-4217-9494-84F068A51B02}" type="presOf" srcId="{308C3AFD-185F-4D21-B06F-7056A0BE3E30}" destId="{2CDB73B1-0C6F-4F8B-BCDA-F1A8CE71A298}" srcOrd="0" destOrd="0" presId="urn:microsoft.com/office/officeart/2005/8/layout/process3"/>
    <dgm:cxn modelId="{19FAA68D-1508-4039-BB48-0407239E60CB}" srcId="{F09DAA0A-58E2-4CAA-B5A3-2F779F8AE1AC}" destId="{E7DF8B9F-C39E-49D2-910A-EFC7664A86F2}" srcOrd="0" destOrd="0" parTransId="{B1040049-981D-4470-8515-F3D4F71F2A29}" sibTransId="{83AA230D-AC3A-4464-AB3F-97D265EE29C7}"/>
    <dgm:cxn modelId="{32D8AC96-C937-42C1-9F8C-FD1A9302D51E}" type="presOf" srcId="{9842415E-0FDA-444A-B498-9A7839FBE9A2}" destId="{36C34DE4-B602-461B-B0ED-EB0206C08269}" srcOrd="0" destOrd="3" presId="urn:microsoft.com/office/officeart/2005/8/layout/process3"/>
    <dgm:cxn modelId="{5D2B11A7-0D04-4385-A764-A59D7FEF363F}" srcId="{6AADF7E6-571E-4CC5-A494-FDC661B4E580}" destId="{648DA650-3E05-4D44-BDAA-9C3987485070}" srcOrd="1" destOrd="0" parTransId="{67D5AFEF-32D5-4ED0-93CD-CCCD5AD3548A}" sibTransId="{2359DA9F-62C5-4DEA-8AEF-4E2513808714}"/>
    <dgm:cxn modelId="{23BCC7A8-1008-4047-AFC0-376ECD6EC900}" type="presOf" srcId="{79848F54-F406-421B-92F2-025C8616C5B7}" destId="{95C10761-CE97-4369-86A9-BD2D2CBD233B}" srcOrd="1" destOrd="0" presId="urn:microsoft.com/office/officeart/2005/8/layout/process3"/>
    <dgm:cxn modelId="{A17E96B6-514A-43FD-9729-00ED7CD5C0D1}" srcId="{F09DAA0A-58E2-4CAA-B5A3-2F779F8AE1AC}" destId="{FF193D08-60AC-443E-8BC6-88370DA04106}" srcOrd="1" destOrd="0" parTransId="{94671762-76DC-4738-A1B2-2527F108EF72}" sibTransId="{C03E259B-B066-41AA-9D40-A48007184F19}"/>
    <dgm:cxn modelId="{DCDCFEB6-BE20-4330-BAF4-8E9FCD39E849}" type="presOf" srcId="{D3ED4FB0-1613-4AD6-85A3-F146744D7FBB}" destId="{470B9093-F386-41E2-A301-9875AF432C50}" srcOrd="0" destOrd="2" presId="urn:microsoft.com/office/officeart/2005/8/layout/process3"/>
    <dgm:cxn modelId="{B98266C2-C472-4C51-898E-FB9FC2F35E86}" srcId="{79848F54-F406-421B-92F2-025C8616C5B7}" destId="{DD4116F2-E9E2-4C39-ABF4-90A0A97539D7}" srcOrd="2" destOrd="0" parTransId="{C6EBA2E7-A746-4C37-979B-9ED9E17DBDAF}" sibTransId="{CBB04791-248B-471D-92BF-FF2E8A8DCD7B}"/>
    <dgm:cxn modelId="{00E5AFC4-3C78-4CCD-86F7-C80ADF22C1B7}" type="presOf" srcId="{F09DAA0A-58E2-4CAA-B5A3-2F779F8AE1AC}" destId="{CBAC4BD8-DF29-49B0-9202-6E3840EBF784}" srcOrd="0" destOrd="0" presId="urn:microsoft.com/office/officeart/2005/8/layout/process3"/>
    <dgm:cxn modelId="{E4EA96C7-365D-4F45-B745-56C23E82220E}" srcId="{54406F64-A1C2-448D-9191-BE7244F93509}" destId="{6AADF7E6-571E-4CC5-A494-FDC661B4E580}" srcOrd="1" destOrd="0" parTransId="{B6A9BDF5-30F9-4CCD-8F71-09C8B3BB6B38}" sibTransId="{319C9808-E6F1-447B-9654-03CC03CA9B66}"/>
    <dgm:cxn modelId="{DC6581D5-B0D6-4479-9625-431887341CDC}" type="presOf" srcId="{E7DF8B9F-C39E-49D2-910A-EFC7664A86F2}" destId="{36C34DE4-B602-461B-B0ED-EB0206C08269}" srcOrd="0" destOrd="0" presId="urn:microsoft.com/office/officeart/2005/8/layout/process3"/>
    <dgm:cxn modelId="{FF22D6DA-634E-4703-8373-D6BB9FD61985}" type="presOf" srcId="{6AADF7E6-571E-4CC5-A494-FDC661B4E580}" destId="{ED913E41-D3FE-4B67-9D04-7C13B68035C2}" srcOrd="1" destOrd="0" presId="urn:microsoft.com/office/officeart/2005/8/layout/process3"/>
    <dgm:cxn modelId="{376E00DC-40E7-4660-AE47-F916D7022511}" type="presOf" srcId="{6AADF7E6-571E-4CC5-A494-FDC661B4E580}" destId="{F22BC998-C2CA-4CF7-944E-D051E5142FA8}" srcOrd="0" destOrd="0" presId="urn:microsoft.com/office/officeart/2005/8/layout/process3"/>
    <dgm:cxn modelId="{235947E7-D2DE-4070-9DF2-C8031272BB63}" srcId="{F09DAA0A-58E2-4CAA-B5A3-2F779F8AE1AC}" destId="{9842415E-0FDA-444A-B498-9A7839FBE9A2}" srcOrd="3" destOrd="0" parTransId="{01151058-9BCA-4045-B6DA-ABCF6E0AD865}" sibTransId="{C3224BF9-3ED4-4120-B601-099032A757CC}"/>
    <dgm:cxn modelId="{E51A06EB-9487-4855-AF4C-B818570BA58E}" type="presOf" srcId="{FF193D08-60AC-443E-8BC6-88370DA04106}" destId="{36C34DE4-B602-461B-B0ED-EB0206C08269}" srcOrd="0" destOrd="1" presId="urn:microsoft.com/office/officeart/2005/8/layout/process3"/>
    <dgm:cxn modelId="{F15825EC-E38C-4904-87B6-F08DAC566E10}" type="presOf" srcId="{DD4116F2-E9E2-4C39-ABF4-90A0A97539D7}" destId="{010CCE0D-CA97-45FC-9ACE-F57F3557F72A}" srcOrd="0" destOrd="2" presId="urn:microsoft.com/office/officeart/2005/8/layout/process3"/>
    <dgm:cxn modelId="{DA9FC6EF-4576-46B9-8AEB-9F05FA56FAA6}" srcId="{6AADF7E6-571E-4CC5-A494-FDC661B4E580}" destId="{651D52B9-D00E-4EA8-9652-E678C3108698}" srcOrd="3" destOrd="0" parTransId="{7A5665ED-75E2-4D1E-B1CF-76F30515A93F}" sibTransId="{CCB1D46F-D236-434D-A3FE-49D18C584910}"/>
    <dgm:cxn modelId="{5BF0A7F7-FE4F-49E6-B15B-0E3C752E170C}" type="presOf" srcId="{69EC1FA7-B238-4A59-B2E5-ADCED6DC9BC1}" destId="{36C34DE4-B602-461B-B0ED-EB0206C08269}" srcOrd="0" destOrd="2" presId="urn:microsoft.com/office/officeart/2005/8/layout/process3"/>
    <dgm:cxn modelId="{100F90FD-A0E9-4E50-980D-88A6483A0E7A}" type="presOf" srcId="{54406F64-A1C2-448D-9191-BE7244F93509}" destId="{2DA9ED43-F0B2-4AF4-8A40-397DED694E96}" srcOrd="0" destOrd="0" presId="urn:microsoft.com/office/officeart/2005/8/layout/process3"/>
    <dgm:cxn modelId="{25A162FE-B194-4981-9E71-9765893C7320}" srcId="{6AADF7E6-571E-4CC5-A494-FDC661B4E580}" destId="{DE20CBE2-6406-4DC6-B287-35538337AAFE}" srcOrd="0" destOrd="0" parTransId="{D8C7B66C-1737-47A8-8C49-5BC9EAA33E84}" sibTransId="{DFBAE4AF-0C73-4F46-8089-FFA2D89F2B5B}"/>
    <dgm:cxn modelId="{47C6E341-EA29-4628-BF92-4C2CCBB06D45}" type="presParOf" srcId="{2DA9ED43-F0B2-4AF4-8A40-397DED694E96}" destId="{A2506022-7CCE-4BA4-B8DD-4D7F84BC8DFF}" srcOrd="0" destOrd="0" presId="urn:microsoft.com/office/officeart/2005/8/layout/process3"/>
    <dgm:cxn modelId="{A40DB1A1-A15E-47A6-9EAE-0C6DCBDC01B2}" type="presParOf" srcId="{A2506022-7CCE-4BA4-B8DD-4D7F84BC8DFF}" destId="{CBAC4BD8-DF29-49B0-9202-6E3840EBF784}" srcOrd="0" destOrd="0" presId="urn:microsoft.com/office/officeart/2005/8/layout/process3"/>
    <dgm:cxn modelId="{DDAFEAB3-43E7-45E1-ADF9-3A4FEC256637}" type="presParOf" srcId="{A2506022-7CCE-4BA4-B8DD-4D7F84BC8DFF}" destId="{F6E74FA5-75F6-4B5F-AF1C-631674CF9509}" srcOrd="1" destOrd="0" presId="urn:microsoft.com/office/officeart/2005/8/layout/process3"/>
    <dgm:cxn modelId="{7F776A64-D84E-4704-8FD0-F6E05AFE03AC}" type="presParOf" srcId="{A2506022-7CCE-4BA4-B8DD-4D7F84BC8DFF}" destId="{36C34DE4-B602-461B-B0ED-EB0206C08269}" srcOrd="2" destOrd="0" presId="urn:microsoft.com/office/officeart/2005/8/layout/process3"/>
    <dgm:cxn modelId="{D8453C42-5C0F-402E-8EB0-C077A0C62189}" type="presParOf" srcId="{2DA9ED43-F0B2-4AF4-8A40-397DED694E96}" destId="{2CDB73B1-0C6F-4F8B-BCDA-F1A8CE71A298}" srcOrd="1" destOrd="0" presId="urn:microsoft.com/office/officeart/2005/8/layout/process3"/>
    <dgm:cxn modelId="{2CE8DFF6-BAAA-46E7-A40C-C8EE44AEB7ED}" type="presParOf" srcId="{2CDB73B1-0C6F-4F8B-BCDA-F1A8CE71A298}" destId="{C6490246-3A07-4C99-A089-A2622CB1BC4F}" srcOrd="0" destOrd="0" presId="urn:microsoft.com/office/officeart/2005/8/layout/process3"/>
    <dgm:cxn modelId="{AB6605E1-46D7-4E06-93AA-F64E44485B65}" type="presParOf" srcId="{2DA9ED43-F0B2-4AF4-8A40-397DED694E96}" destId="{AF42167B-E8D4-4E48-BAF0-E19F9009DCE1}" srcOrd="2" destOrd="0" presId="urn:microsoft.com/office/officeart/2005/8/layout/process3"/>
    <dgm:cxn modelId="{AD91B6FE-D6EF-483C-98E7-9D1F9EC9EA76}" type="presParOf" srcId="{AF42167B-E8D4-4E48-BAF0-E19F9009DCE1}" destId="{F22BC998-C2CA-4CF7-944E-D051E5142FA8}" srcOrd="0" destOrd="0" presId="urn:microsoft.com/office/officeart/2005/8/layout/process3"/>
    <dgm:cxn modelId="{F966D71F-6C86-4E0E-9889-8368FFF2C9FB}" type="presParOf" srcId="{AF42167B-E8D4-4E48-BAF0-E19F9009DCE1}" destId="{ED913E41-D3FE-4B67-9D04-7C13B68035C2}" srcOrd="1" destOrd="0" presId="urn:microsoft.com/office/officeart/2005/8/layout/process3"/>
    <dgm:cxn modelId="{FD0DD356-901E-4FD5-BD18-5DEAF0D20036}" type="presParOf" srcId="{AF42167B-E8D4-4E48-BAF0-E19F9009DCE1}" destId="{470B9093-F386-41E2-A301-9875AF432C50}" srcOrd="2" destOrd="0" presId="urn:microsoft.com/office/officeart/2005/8/layout/process3"/>
    <dgm:cxn modelId="{0EE30E96-63D1-41A3-8AA3-2CE211A89678}" type="presParOf" srcId="{2DA9ED43-F0B2-4AF4-8A40-397DED694E96}" destId="{00A0416F-52E3-49AB-89D4-F17A3C0531B0}" srcOrd="3" destOrd="0" presId="urn:microsoft.com/office/officeart/2005/8/layout/process3"/>
    <dgm:cxn modelId="{C74789DD-A4C3-43C3-A35D-02668EBEF819}" type="presParOf" srcId="{00A0416F-52E3-49AB-89D4-F17A3C0531B0}" destId="{04759F26-69A9-48CF-82BE-0B62996287CB}" srcOrd="0" destOrd="0" presId="urn:microsoft.com/office/officeart/2005/8/layout/process3"/>
    <dgm:cxn modelId="{DC33E415-6575-4962-922B-B8592F3567E1}" type="presParOf" srcId="{2DA9ED43-F0B2-4AF4-8A40-397DED694E96}" destId="{7BE4849E-53D0-4E30-A97F-E980B2FDF41C}" srcOrd="4" destOrd="0" presId="urn:microsoft.com/office/officeart/2005/8/layout/process3"/>
    <dgm:cxn modelId="{FC94FBC7-AA93-4A20-A880-D570FB5BDB63}" type="presParOf" srcId="{7BE4849E-53D0-4E30-A97F-E980B2FDF41C}" destId="{6EB5DBF1-A25D-469B-A1A4-9E250E0CEC09}" srcOrd="0" destOrd="0" presId="urn:microsoft.com/office/officeart/2005/8/layout/process3"/>
    <dgm:cxn modelId="{11A0AC55-39B5-4F8B-AC82-552C6ADDBD51}" type="presParOf" srcId="{7BE4849E-53D0-4E30-A97F-E980B2FDF41C}" destId="{95C10761-CE97-4369-86A9-BD2D2CBD233B}" srcOrd="1" destOrd="0" presId="urn:microsoft.com/office/officeart/2005/8/layout/process3"/>
    <dgm:cxn modelId="{82370DA1-7F1A-4526-B92E-6BD8423D83AF}" type="presParOf" srcId="{7BE4849E-53D0-4E30-A97F-E980B2FDF41C}" destId="{010CCE0D-CA97-45FC-9ACE-F57F3557F72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3761-53B4-45B6-8814-FBDFE3249E8F}">
      <dsp:nvSpPr>
        <dsp:cNvPr id="0" name=""/>
        <dsp:cNvSpPr/>
      </dsp:nvSpPr>
      <dsp:spPr>
        <a:xfrm>
          <a:off x="2509517" y="-116235"/>
          <a:ext cx="3011539" cy="14342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利用者の</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安全確保と</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利益の保護</a:t>
          </a:r>
        </a:p>
      </dsp:txBody>
      <dsp:txXfrm>
        <a:off x="2579532" y="-46220"/>
        <a:ext cx="2871509" cy="1294236"/>
      </dsp:txXfrm>
    </dsp:sp>
    <dsp:sp modelId="{B2A93D5D-691F-441D-9499-3F3D9D25337C}">
      <dsp:nvSpPr>
        <dsp:cNvPr id="0" name=""/>
        <dsp:cNvSpPr/>
      </dsp:nvSpPr>
      <dsp:spPr>
        <a:xfrm>
          <a:off x="2078869" y="1078552"/>
          <a:ext cx="3728486" cy="3728486"/>
        </a:xfrm>
        <a:custGeom>
          <a:avLst/>
          <a:gdLst/>
          <a:ahLst/>
          <a:cxnLst/>
          <a:rect l="0" t="0" r="0" b="0"/>
          <a:pathLst>
            <a:path>
              <a:moveTo>
                <a:pt x="2784552" y="242998"/>
              </a:moveTo>
              <a:arcTo wR="1864243" hR="1864243" stAng="17974901" swAng="1301106"/>
            </a:path>
          </a:pathLst>
        </a:custGeom>
        <a:noFill/>
        <a:ln w="50800" cap="flat" cmpd="sng" algn="ctr">
          <a:solidFill>
            <a:srgbClr val="FFC000"/>
          </a:solidFill>
          <a:prstDash val="solid"/>
          <a:miter lim="800000"/>
        </a:ln>
        <a:effectLst/>
      </dsp:spPr>
      <dsp:style>
        <a:lnRef idx="1">
          <a:scrgbClr r="0" g="0" b="0"/>
        </a:lnRef>
        <a:fillRef idx="0">
          <a:scrgbClr r="0" g="0" b="0"/>
        </a:fillRef>
        <a:effectRef idx="0">
          <a:scrgbClr r="0" g="0" b="0"/>
        </a:effectRef>
        <a:fontRef idx="minor"/>
      </dsp:style>
    </dsp:sp>
    <dsp:sp modelId="{29A622F3-74B5-4B59-B1F5-7F8670E088BD}">
      <dsp:nvSpPr>
        <dsp:cNvPr id="0" name=""/>
        <dsp:cNvSpPr/>
      </dsp:nvSpPr>
      <dsp:spPr>
        <a:xfrm>
          <a:off x="4913071" y="1781937"/>
          <a:ext cx="2573578" cy="1359544"/>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サービスの質を</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保証</a:t>
          </a:r>
        </a:p>
      </dsp:txBody>
      <dsp:txXfrm>
        <a:off x="4979438" y="1848304"/>
        <a:ext cx="2440844" cy="1226810"/>
      </dsp:txXfrm>
    </dsp:sp>
    <dsp:sp modelId="{C9FE5B87-50A2-438C-83C1-FB0C17D2AC95}">
      <dsp:nvSpPr>
        <dsp:cNvPr id="0" name=""/>
        <dsp:cNvSpPr/>
      </dsp:nvSpPr>
      <dsp:spPr>
        <a:xfrm>
          <a:off x="2040462" y="143282"/>
          <a:ext cx="3728486" cy="3728486"/>
        </a:xfrm>
        <a:custGeom>
          <a:avLst/>
          <a:gdLst/>
          <a:ahLst/>
          <a:cxnLst/>
          <a:rect l="0" t="0" r="0" b="0"/>
          <a:pathLst>
            <a:path>
              <a:moveTo>
                <a:pt x="3338946" y="3004705"/>
              </a:moveTo>
              <a:arcTo wR="1864243" hR="1864243" stAng="2262995" swAng="1496167"/>
            </a:path>
          </a:pathLst>
        </a:custGeom>
        <a:noFill/>
        <a:ln w="50800" cap="flat" cmpd="sng" algn="ctr">
          <a:solidFill>
            <a:srgbClr val="00B050"/>
          </a:solidFill>
          <a:prstDash val="solid"/>
          <a:miter lim="800000"/>
        </a:ln>
        <a:effectLst/>
      </dsp:spPr>
      <dsp:style>
        <a:lnRef idx="1">
          <a:scrgbClr r="0" g="0" b="0"/>
        </a:lnRef>
        <a:fillRef idx="0">
          <a:scrgbClr r="0" g="0" b="0"/>
        </a:fillRef>
        <a:effectRef idx="0">
          <a:scrgbClr r="0" g="0" b="0"/>
        </a:effectRef>
        <a:fontRef idx="minor"/>
      </dsp:style>
    </dsp:sp>
    <dsp:sp modelId="{5B6B1CD6-3077-48BD-AE07-C1696007AD02}">
      <dsp:nvSpPr>
        <dsp:cNvPr id="0" name=""/>
        <dsp:cNvSpPr/>
      </dsp:nvSpPr>
      <dsp:spPr>
        <a:xfrm>
          <a:off x="2467688" y="3667173"/>
          <a:ext cx="3015898" cy="1297398"/>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組織の損失を</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最小に抑える</a:t>
          </a:r>
        </a:p>
      </dsp:txBody>
      <dsp:txXfrm>
        <a:off x="2531022" y="3730507"/>
        <a:ext cx="2889230" cy="1170730"/>
      </dsp:txXfrm>
    </dsp:sp>
    <dsp:sp modelId="{D2D6DB9E-BD0D-486B-A092-7EE51D8923CE}">
      <dsp:nvSpPr>
        <dsp:cNvPr id="0" name=""/>
        <dsp:cNvSpPr/>
      </dsp:nvSpPr>
      <dsp:spPr>
        <a:xfrm>
          <a:off x="2250760" y="158050"/>
          <a:ext cx="3728486" cy="3728486"/>
        </a:xfrm>
        <a:custGeom>
          <a:avLst/>
          <a:gdLst/>
          <a:ahLst/>
          <a:cxnLst/>
          <a:rect l="0" t="0" r="0" b="0"/>
          <a:pathLst>
            <a:path>
              <a:moveTo>
                <a:pt x="979350" y="3505087"/>
              </a:moveTo>
              <a:arcTo wR="1864243" hR="1864243" stAng="7100255" swAng="1557331"/>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 modelId="{5A6CD676-7ECA-4EC8-9509-34A6BA6F3E28}">
      <dsp:nvSpPr>
        <dsp:cNvPr id="0" name=""/>
        <dsp:cNvSpPr/>
      </dsp:nvSpPr>
      <dsp:spPr>
        <a:xfrm>
          <a:off x="435564" y="1820026"/>
          <a:ext cx="2861325" cy="1283366"/>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職員の</a:t>
          </a:r>
          <a:endParaRPr kumimoji="1" lang="en-US" altLang="ja-JP" sz="2000" b="1" kern="1200" dirty="0">
            <a:solidFill>
              <a:schemeClr val="tx1"/>
            </a:solidFill>
            <a:latin typeface="UD デジタル 教科書体 NK-B" panose="02020700000000000000" pitchFamily="18" charset="-128"/>
            <a:ea typeface="UD デジタル 教科書体 NK-B" panose="02020700000000000000" pitchFamily="18" charset="-128"/>
          </a:endParaRPr>
        </a:p>
        <a:p>
          <a:pPr marL="0" lvl="0" indent="0" algn="ctr" defTabSz="889000">
            <a:lnSpc>
              <a:spcPct val="90000"/>
            </a:lnSpc>
            <a:spcBef>
              <a:spcPct val="0"/>
            </a:spcBef>
            <a:spcAft>
              <a:spcPct val="35000"/>
            </a:spcAft>
            <a:buNone/>
          </a:pPr>
          <a:r>
            <a:rPr kumimoji="1" lang="ja-JP" altLang="en-US" sz="2000" b="1" kern="1200" dirty="0">
              <a:solidFill>
                <a:schemeClr val="tx1"/>
              </a:solidFill>
              <a:latin typeface="UD デジタル 教科書体 NK-B" panose="02020700000000000000" pitchFamily="18" charset="-128"/>
              <a:ea typeface="UD デジタル 教科書体 NK-B" panose="02020700000000000000" pitchFamily="18" charset="-128"/>
            </a:rPr>
            <a:t>安全の確保</a:t>
          </a:r>
        </a:p>
      </dsp:txBody>
      <dsp:txXfrm>
        <a:off x="498213" y="1882675"/>
        <a:ext cx="2736027" cy="1158068"/>
      </dsp:txXfrm>
    </dsp:sp>
    <dsp:sp modelId="{C87B3742-A591-48F5-81E2-AB44FD2F7ACA}">
      <dsp:nvSpPr>
        <dsp:cNvPr id="0" name=""/>
        <dsp:cNvSpPr/>
      </dsp:nvSpPr>
      <dsp:spPr>
        <a:xfrm>
          <a:off x="2227163" y="1083994"/>
          <a:ext cx="3728486" cy="3728486"/>
        </a:xfrm>
        <a:custGeom>
          <a:avLst/>
          <a:gdLst/>
          <a:ahLst/>
          <a:cxnLst/>
          <a:rect l="0" t="0" r="0" b="0"/>
          <a:pathLst>
            <a:path>
              <a:moveTo>
                <a:pt x="384800" y="729936"/>
              </a:moveTo>
              <a:arcTo wR="1864243" hR="1864243" stAng="13048669" swAng="1396056"/>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8C87-4279-4A8B-9BF5-A3EB4614F27A}">
      <dsp:nvSpPr>
        <dsp:cNvPr id="0" name=""/>
        <dsp:cNvSpPr/>
      </dsp:nvSpPr>
      <dsp:spPr>
        <a:xfrm>
          <a:off x="219997" y="11835"/>
          <a:ext cx="4327666" cy="4327666"/>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UD デジタル 教科書体 NK-B" panose="02020700000000000000" pitchFamily="18" charset="-128"/>
              <a:ea typeface="UD デジタル 教科書体 NK-B" panose="02020700000000000000" pitchFamily="18" charset="-128"/>
            </a:rPr>
            <a:t>Ｉｎｃｉｄｅｎｔ</a:t>
          </a:r>
          <a:endParaRPr kumimoji="1" lang="en-US" altLang="ja-JP" sz="3200" kern="1200" dirty="0">
            <a:latin typeface="UD デジタル 教科書体 NK-B" panose="02020700000000000000" pitchFamily="18" charset="-128"/>
            <a:ea typeface="UD デジタル 教科書体 NK-B" panose="02020700000000000000" pitchFamily="18" charset="-128"/>
          </a:endParaRPr>
        </a:p>
        <a:p>
          <a:pPr marL="0" lvl="0" indent="0" algn="ctr" defTabSz="1422400">
            <a:lnSpc>
              <a:spcPct val="90000"/>
            </a:lnSpc>
            <a:spcBef>
              <a:spcPct val="0"/>
            </a:spcBef>
            <a:spcAft>
              <a:spcPct val="35000"/>
            </a:spcAft>
            <a:buNone/>
          </a:pPr>
          <a:r>
            <a:rPr kumimoji="1" lang="ja-JP" altLang="en-US" sz="3200" u="sng" kern="1200" dirty="0">
              <a:latin typeface="UD デジタル 教科書体 NK-B" panose="02020700000000000000" pitchFamily="18" charset="-128"/>
              <a:ea typeface="UD デジタル 教科書体 NK-B" panose="02020700000000000000" pitchFamily="18" charset="-128"/>
            </a:rPr>
            <a:t>ｲﾝｼﾃﾞﾝﾄ</a:t>
          </a:r>
        </a:p>
      </dsp:txBody>
      <dsp:txXfrm>
        <a:off x="824310" y="522160"/>
        <a:ext cx="2495231" cy="3307016"/>
      </dsp:txXfrm>
    </dsp:sp>
    <dsp:sp modelId="{620A36F8-9E3E-4314-98E9-A5F577FAA63A}">
      <dsp:nvSpPr>
        <dsp:cNvPr id="0" name=""/>
        <dsp:cNvSpPr/>
      </dsp:nvSpPr>
      <dsp:spPr>
        <a:xfrm>
          <a:off x="3559033" y="0"/>
          <a:ext cx="4327666" cy="4327666"/>
        </a:xfrm>
        <a:prstGeom prst="ellipse">
          <a:avLst/>
        </a:prstGeom>
        <a:solidFill>
          <a:srgbClr val="FF99FF">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kumimoji="1" lang="en-US" altLang="ja-JP" sz="2800"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2800" kern="1200" dirty="0">
              <a:latin typeface="UD デジタル 教科書体 NK-B" panose="02020700000000000000" pitchFamily="18" charset="-128"/>
              <a:ea typeface="UD デジタル 教科書体 NK-B" panose="02020700000000000000" pitchFamily="18" charset="-128"/>
            </a:rPr>
            <a:t>Ａｃｃｉｄｅｎｔ</a:t>
          </a:r>
          <a:endParaRPr kumimoji="1" lang="en-US" altLang="ja-JP" sz="2800"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2800" u="sng" kern="1200" dirty="0">
              <a:latin typeface="UD デジタル 教科書体 NK-B" panose="02020700000000000000" pitchFamily="18" charset="-128"/>
              <a:ea typeface="UD デジタル 教科書体 NK-B" panose="02020700000000000000" pitchFamily="18" charset="-128"/>
            </a:rPr>
            <a:t>ｱｸｼﾃﾞﾝﾄ</a:t>
          </a:r>
          <a:endParaRPr kumimoji="1" lang="en-US" altLang="ja-JP" sz="2800" u="sng" kern="1200" dirty="0">
            <a:latin typeface="UD デジタル 教科書体 NK-B" panose="02020700000000000000" pitchFamily="18" charset="-128"/>
            <a:ea typeface="UD デジタル 教科書体 NK-B" panose="02020700000000000000" pitchFamily="18" charset="-128"/>
          </a:endParaRPr>
        </a:p>
        <a:p>
          <a:pPr marL="0" lvl="0" indent="0" algn="ctr" defTabSz="1244600">
            <a:lnSpc>
              <a:spcPct val="90000"/>
            </a:lnSpc>
            <a:spcBef>
              <a:spcPct val="0"/>
            </a:spcBef>
            <a:spcAft>
              <a:spcPct val="35000"/>
            </a:spcAft>
            <a:buNone/>
          </a:pPr>
          <a:r>
            <a:rPr kumimoji="1" lang="ja-JP" altLang="en-US" sz="1800" kern="1200" dirty="0">
              <a:latin typeface="UD デジタル 教科書体 NK-B" panose="02020700000000000000" pitchFamily="18" charset="-128"/>
              <a:ea typeface="UD デジタル 教科書体 NK-B" panose="02020700000000000000" pitchFamily="18" charset="-128"/>
            </a:rPr>
            <a:t>事故</a:t>
          </a:r>
          <a:endParaRPr kumimoji="1" lang="en-US" altLang="ja-JP" sz="1800" kern="1200" dirty="0">
            <a:latin typeface="UD デジタル 教科書体 NK-B" panose="02020700000000000000" pitchFamily="18" charset="-128"/>
            <a:ea typeface="UD デジタル 教科書体 NK-B" panose="02020700000000000000" pitchFamily="18" charset="-128"/>
          </a:endParaRPr>
        </a:p>
      </dsp:txBody>
      <dsp:txXfrm>
        <a:off x="4787154" y="510324"/>
        <a:ext cx="2495231" cy="330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46B37-8170-494C-8F6F-84CE524E667B}">
      <dsp:nvSpPr>
        <dsp:cNvPr id="0" name=""/>
        <dsp:cNvSpPr/>
      </dsp:nvSpPr>
      <dsp:spPr>
        <a:xfrm rot="5400000">
          <a:off x="-206511" y="210929"/>
          <a:ext cx="1376741" cy="963719"/>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b="1" kern="1200" dirty="0">
              <a:latin typeface="UD デジタル 教科書体 NK-B" panose="02020700000000000000" pitchFamily="18" charset="-128"/>
              <a:ea typeface="UD デジタル 教科書体 NK-B" panose="02020700000000000000" pitchFamily="18" charset="-128"/>
            </a:rPr>
            <a:t>把握</a:t>
          </a:r>
        </a:p>
      </dsp:txBody>
      <dsp:txXfrm rot="-5400000">
        <a:off x="1" y="486278"/>
        <a:ext cx="963719" cy="413022"/>
      </dsp:txXfrm>
    </dsp:sp>
    <dsp:sp modelId="{08134365-DFE7-494B-A7D6-4F5C4E8ADCAC}">
      <dsp:nvSpPr>
        <dsp:cNvPr id="0" name=""/>
        <dsp:cNvSpPr/>
      </dsp:nvSpPr>
      <dsp:spPr>
        <a:xfrm rot="5400000">
          <a:off x="3977768" y="-3009631"/>
          <a:ext cx="894882" cy="6922980"/>
        </a:xfrm>
        <a:prstGeom prst="round2SameRect">
          <a:avLst/>
        </a:prstGeom>
        <a:solidFill>
          <a:schemeClr val="lt1">
            <a:alpha val="90000"/>
            <a:hueOff val="0"/>
            <a:satOff val="0"/>
            <a:lumOff val="0"/>
            <a:alphaOff val="0"/>
          </a:schemeClr>
        </a:solid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相談支援事業所にどのようなリスクがあるかを知る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ヒアリハットやインシデント報告、苦情や事故事例の蓄積</a:t>
          </a:r>
        </a:p>
      </dsp:txBody>
      <dsp:txXfrm rot="-5400000">
        <a:off x="963720" y="48102"/>
        <a:ext cx="6879295" cy="807512"/>
      </dsp:txXfrm>
    </dsp:sp>
    <dsp:sp modelId="{2B4F70A5-5A3C-48DB-99E8-D7E53B7EED69}">
      <dsp:nvSpPr>
        <dsp:cNvPr id="0" name=""/>
        <dsp:cNvSpPr/>
      </dsp:nvSpPr>
      <dsp:spPr>
        <a:xfrm rot="5400000">
          <a:off x="-206511" y="1442503"/>
          <a:ext cx="1376741" cy="963719"/>
        </a:xfrm>
        <a:prstGeom prst="chevron">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UD デジタル 教科書体 NK-B" panose="02020700000000000000" pitchFamily="18" charset="-128"/>
              <a:ea typeface="UD デジタル 教科書体 NK-B" panose="02020700000000000000" pitchFamily="18" charset="-128"/>
            </a:rPr>
            <a:t>分析</a:t>
          </a:r>
        </a:p>
      </dsp:txBody>
      <dsp:txXfrm rot="-5400000">
        <a:off x="1" y="1717852"/>
        <a:ext cx="963719" cy="413022"/>
      </dsp:txXfrm>
    </dsp:sp>
    <dsp:sp modelId="{1B73E865-A2E2-4916-8D07-E98AE96CD068}">
      <dsp:nvSpPr>
        <dsp:cNvPr id="0" name=""/>
        <dsp:cNvSpPr/>
      </dsp:nvSpPr>
      <dsp:spPr>
        <a:xfrm rot="5400000">
          <a:off x="3977768" y="-1778056"/>
          <a:ext cx="894882" cy="6922980"/>
        </a:xfrm>
        <a:prstGeom prst="round2SameRect">
          <a:avLst/>
        </a:prstGeom>
        <a:solidFill>
          <a:schemeClr val="lt1">
            <a:alpha val="90000"/>
            <a:hueOff val="0"/>
            <a:satOff val="0"/>
            <a:lumOff val="0"/>
            <a:alphaOff val="0"/>
          </a:schemeClr>
        </a:solidFill>
        <a:ln w="381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データーから原因やパターンを分析する。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対策・対応方法の検討</a:t>
          </a:r>
        </a:p>
      </dsp:txBody>
      <dsp:txXfrm rot="-5400000">
        <a:off x="963720" y="1279677"/>
        <a:ext cx="6879295" cy="807512"/>
      </dsp:txXfrm>
    </dsp:sp>
    <dsp:sp modelId="{F10B2591-6C48-4BF7-BB9B-3743C868C7BE}">
      <dsp:nvSpPr>
        <dsp:cNvPr id="0" name=""/>
        <dsp:cNvSpPr/>
      </dsp:nvSpPr>
      <dsp:spPr>
        <a:xfrm rot="5400000">
          <a:off x="-206511" y="2674078"/>
          <a:ext cx="1376741" cy="963719"/>
        </a:xfrm>
        <a:prstGeom prst="chevron">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kumimoji="1" lang="ja-JP" altLang="en-US" sz="2100" kern="1200" dirty="0">
              <a:latin typeface="UD デジタル 教科書体 NK-B" panose="02020700000000000000" pitchFamily="18" charset="-128"/>
              <a:ea typeface="UD デジタル 教科書体 NK-B" panose="02020700000000000000" pitchFamily="18" charset="-128"/>
            </a:rPr>
            <a:t>対応</a:t>
          </a:r>
        </a:p>
      </dsp:txBody>
      <dsp:txXfrm rot="-5400000">
        <a:off x="1" y="2949427"/>
        <a:ext cx="963719" cy="413022"/>
      </dsp:txXfrm>
    </dsp:sp>
    <dsp:sp modelId="{3996D68B-3368-4A0B-9007-B99C145AB5E7}">
      <dsp:nvSpPr>
        <dsp:cNvPr id="0" name=""/>
        <dsp:cNvSpPr/>
      </dsp:nvSpPr>
      <dsp:spPr>
        <a:xfrm rot="5400000">
          <a:off x="3977768" y="-546481"/>
          <a:ext cx="894882" cy="6922980"/>
        </a:xfrm>
        <a:prstGeom prst="round2SameRect">
          <a:avLst/>
        </a:prstGeom>
        <a:solidFill>
          <a:schemeClr val="lt1">
            <a:alpha val="90000"/>
            <a:hueOff val="0"/>
            <a:satOff val="0"/>
            <a:lumOff val="0"/>
            <a:alphaOff val="0"/>
          </a:schemeClr>
        </a:solidFill>
        <a:ln w="38100" cap="flat" cmpd="sng" algn="ctr">
          <a:solidFill>
            <a:srgbClr val="C5DCF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リスクの予防対策</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苦情・事故発生時対応</a:t>
          </a:r>
        </a:p>
      </dsp:txBody>
      <dsp:txXfrm rot="-5400000">
        <a:off x="963720" y="2511252"/>
        <a:ext cx="6879295" cy="807512"/>
      </dsp:txXfrm>
    </dsp:sp>
    <dsp:sp modelId="{26512AB7-4A69-46B5-BEF4-75EC16D02E9C}">
      <dsp:nvSpPr>
        <dsp:cNvPr id="0" name=""/>
        <dsp:cNvSpPr/>
      </dsp:nvSpPr>
      <dsp:spPr>
        <a:xfrm rot="5400000">
          <a:off x="-206511" y="3905653"/>
          <a:ext cx="1376741" cy="963719"/>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UD デジタル 教科書体 NK-B" panose="02020700000000000000" pitchFamily="18" charset="-128"/>
              <a:ea typeface="UD デジタル 教科書体 NK-B" panose="02020700000000000000" pitchFamily="18" charset="-128"/>
            </a:rPr>
            <a:t>検証</a:t>
          </a:r>
        </a:p>
      </dsp:txBody>
      <dsp:txXfrm rot="-5400000">
        <a:off x="1" y="4181002"/>
        <a:ext cx="963719" cy="413022"/>
      </dsp:txXfrm>
    </dsp:sp>
    <dsp:sp modelId="{E275B044-7F1B-4005-AE71-368CA2AA2B9E}">
      <dsp:nvSpPr>
        <dsp:cNvPr id="0" name=""/>
        <dsp:cNvSpPr/>
      </dsp:nvSpPr>
      <dsp:spPr>
        <a:xfrm rot="5400000">
          <a:off x="3977768" y="685093"/>
          <a:ext cx="894882" cy="6922980"/>
        </a:xfrm>
        <a:prstGeom prst="round2SameRect">
          <a:avLst/>
        </a:prstGeom>
        <a:solidFill>
          <a:schemeClr val="lt1">
            <a:alpha val="90000"/>
            <a:hueOff val="0"/>
            <a:satOff val="0"/>
            <a:lumOff val="0"/>
            <a:alphaOff val="0"/>
          </a:schemeClr>
        </a:solidFill>
        <a:ln w="38100" cap="flat" cmpd="sng" algn="ctr">
          <a:solidFill>
            <a:srgbClr val="5B9BD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再評価、</a:t>
          </a:r>
          <a:r>
            <a:rPr kumimoji="1" lang="en-US" altLang="ja-JP" sz="2000" kern="1200" dirty="0">
              <a:latin typeface="UD デジタル 教科書体 NK-B" panose="02020700000000000000" pitchFamily="18" charset="-128"/>
              <a:ea typeface="UD デジタル 教科書体 NK-B" panose="02020700000000000000" pitchFamily="18" charset="-128"/>
            </a:rPr>
            <a:t>PDCA</a:t>
          </a:r>
          <a:endParaRPr kumimoji="1" lang="ja-JP" altLang="en-US" sz="2000" kern="1200" dirty="0">
            <a:latin typeface="UD デジタル 教科書体 NK-B" panose="02020700000000000000" pitchFamily="18" charset="-128"/>
            <a:ea typeface="UD デジタル 教科書体 NK-B" panose="02020700000000000000" pitchFamily="18" charset="-128"/>
          </a:endParaRP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検証委員会の開催や研修等の実施</a:t>
          </a:r>
        </a:p>
      </dsp:txBody>
      <dsp:txXfrm rot="-5400000">
        <a:off x="963720" y="3742827"/>
        <a:ext cx="6879295" cy="8075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74FA5-75F6-4B5F-AF1C-631674CF9509}">
      <dsp:nvSpPr>
        <dsp:cNvPr id="0" name=""/>
        <dsp:cNvSpPr/>
      </dsp:nvSpPr>
      <dsp:spPr>
        <a:xfrm>
          <a:off x="3774" y="16116"/>
          <a:ext cx="1748146" cy="2855678"/>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kumimoji="1" lang="ja-JP" altLang="en-US" sz="3600" kern="1200" dirty="0">
              <a:latin typeface="UD デジタル 教科書体 NK-B" panose="02020700000000000000" pitchFamily="18" charset="-128"/>
              <a:ea typeface="UD デジタル 教科書体 NK-B" panose="02020700000000000000" pitchFamily="18" charset="-128"/>
            </a:rPr>
            <a:t>法律</a:t>
          </a:r>
        </a:p>
      </dsp:txBody>
      <dsp:txXfrm>
        <a:off x="3774" y="16116"/>
        <a:ext cx="1748146" cy="722243"/>
      </dsp:txXfrm>
    </dsp:sp>
    <dsp:sp modelId="{36C34DE4-B602-461B-B0ED-EB0206C08269}">
      <dsp:nvSpPr>
        <dsp:cNvPr id="0" name=""/>
        <dsp:cNvSpPr/>
      </dsp:nvSpPr>
      <dsp:spPr>
        <a:xfrm>
          <a:off x="277043" y="872807"/>
          <a:ext cx="1917716" cy="34624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法律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条例</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通知</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ガイドライン</a:t>
          </a:r>
        </a:p>
      </dsp:txBody>
      <dsp:txXfrm>
        <a:off x="333211" y="928975"/>
        <a:ext cx="1805380" cy="3350078"/>
      </dsp:txXfrm>
    </dsp:sp>
    <dsp:sp modelId="{2CDB73B1-0C6F-4F8B-BCDA-F1A8CE71A298}">
      <dsp:nvSpPr>
        <dsp:cNvPr id="0" name=""/>
        <dsp:cNvSpPr/>
      </dsp:nvSpPr>
      <dsp:spPr>
        <a:xfrm rot="21596502">
          <a:off x="2038129" y="158129"/>
          <a:ext cx="606763" cy="435237"/>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2038129" y="245242"/>
        <a:ext cx="476192" cy="261143"/>
      </dsp:txXfrm>
    </dsp:sp>
    <dsp:sp modelId="{ED913E41-D3FE-4B67-9D04-7C13B68035C2}">
      <dsp:nvSpPr>
        <dsp:cNvPr id="0" name=""/>
        <dsp:cNvSpPr/>
      </dsp:nvSpPr>
      <dsp:spPr>
        <a:xfrm>
          <a:off x="2896756" y="7725"/>
          <a:ext cx="1748146" cy="2898754"/>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kumimoji="1" lang="ja-JP" altLang="en-US" sz="3600" kern="1200" dirty="0">
              <a:latin typeface="UD デジタル 教科書体 NK-B" panose="02020700000000000000" pitchFamily="18" charset="-128"/>
              <a:ea typeface="UD デジタル 教科書体 NK-B" panose="02020700000000000000" pitchFamily="18" charset="-128"/>
            </a:rPr>
            <a:t>法人</a:t>
          </a:r>
        </a:p>
      </dsp:txBody>
      <dsp:txXfrm>
        <a:off x="2896756" y="7725"/>
        <a:ext cx="1748146" cy="733137"/>
      </dsp:txXfrm>
    </dsp:sp>
    <dsp:sp modelId="{470B9093-F386-41E2-A301-9875AF432C50}">
      <dsp:nvSpPr>
        <dsp:cNvPr id="0" name=""/>
        <dsp:cNvSpPr/>
      </dsp:nvSpPr>
      <dsp:spPr>
        <a:xfrm>
          <a:off x="3117301" y="818308"/>
          <a:ext cx="2004319" cy="34529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理念</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行動指針</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規定</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マニュアル</a:t>
          </a:r>
        </a:p>
      </dsp:txBody>
      <dsp:txXfrm>
        <a:off x="3176005" y="877012"/>
        <a:ext cx="1886911" cy="3335495"/>
      </dsp:txXfrm>
    </dsp:sp>
    <dsp:sp modelId="{00A0416F-52E3-49AB-89D4-F17A3C0531B0}">
      <dsp:nvSpPr>
        <dsp:cNvPr id="0" name=""/>
        <dsp:cNvSpPr/>
      </dsp:nvSpPr>
      <dsp:spPr>
        <a:xfrm rot="21596891">
          <a:off x="4941936" y="155331"/>
          <a:ext cx="629712" cy="435237"/>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4941936" y="242437"/>
        <a:ext cx="499141" cy="261143"/>
      </dsp:txXfrm>
    </dsp:sp>
    <dsp:sp modelId="{95C10761-CE97-4369-86A9-BD2D2CBD233B}">
      <dsp:nvSpPr>
        <dsp:cNvPr id="0" name=""/>
        <dsp:cNvSpPr/>
      </dsp:nvSpPr>
      <dsp:spPr>
        <a:xfrm>
          <a:off x="5833039" y="14614"/>
          <a:ext cx="1748146" cy="2823275"/>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kumimoji="1" lang="ja-JP" altLang="en-US" sz="2400" kern="1200" dirty="0">
              <a:latin typeface="UD デジタル 教科書体 NK-B" panose="02020700000000000000" pitchFamily="18" charset="-128"/>
              <a:ea typeface="UD デジタル 教科書体 NK-B" panose="02020700000000000000" pitchFamily="18" charset="-128"/>
            </a:rPr>
            <a:t>対人援助</a:t>
          </a:r>
        </a:p>
      </dsp:txBody>
      <dsp:txXfrm>
        <a:off x="5833039" y="14614"/>
        <a:ext cx="1748146" cy="714047"/>
      </dsp:txXfrm>
    </dsp:sp>
    <dsp:sp modelId="{010CCE0D-CA97-45FC-9ACE-F57F3557F72A}">
      <dsp:nvSpPr>
        <dsp:cNvPr id="0" name=""/>
        <dsp:cNvSpPr/>
      </dsp:nvSpPr>
      <dsp:spPr>
        <a:xfrm>
          <a:off x="6090311" y="850511"/>
          <a:ext cx="1957259" cy="3500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専門職倫理</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社会規範</a:t>
          </a:r>
        </a:p>
        <a:p>
          <a:pPr marL="228600" lvl="1" indent="-228600" algn="l" defTabSz="889000">
            <a:lnSpc>
              <a:spcPct val="90000"/>
            </a:lnSpc>
            <a:spcBef>
              <a:spcPct val="0"/>
            </a:spcBef>
            <a:spcAft>
              <a:spcPct val="15000"/>
            </a:spcAft>
            <a:buChar char="•"/>
          </a:pPr>
          <a:r>
            <a:rPr kumimoji="1" lang="ja-JP" altLang="en-US" sz="2000" kern="1200" dirty="0">
              <a:latin typeface="UD デジタル 教科書体 NK-B" panose="02020700000000000000" pitchFamily="18" charset="-128"/>
              <a:ea typeface="UD デジタル 教科書体 NK-B" panose="02020700000000000000" pitchFamily="18" charset="-128"/>
            </a:rPr>
            <a:t>マナー</a:t>
          </a:r>
        </a:p>
      </dsp:txBody>
      <dsp:txXfrm>
        <a:off x="6147637" y="907837"/>
        <a:ext cx="1842607" cy="338617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871" cy="502676"/>
          </a:xfrm>
          <a:prstGeom prst="rect">
            <a:avLst/>
          </a:prstGeom>
        </p:spPr>
        <p:txBody>
          <a:bodyPr vert="horz" lIns="96570" tIns="48285" rIns="96570" bIns="48285" rtlCol="0"/>
          <a:lstStyle>
            <a:lvl1pPr algn="l">
              <a:defRPr sz="13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901700" y="1"/>
            <a:ext cx="2984871" cy="502676"/>
          </a:xfrm>
          <a:prstGeom prst="rect">
            <a:avLst/>
          </a:prstGeom>
        </p:spPr>
        <p:txBody>
          <a:bodyPr vert="horz" lIns="96570" tIns="48285" rIns="96570" bIns="48285" rtlCol="0"/>
          <a:lstStyle>
            <a:lvl1pPr algn="r">
              <a:defRPr sz="1300"/>
            </a:lvl1pPr>
          </a:lstStyle>
          <a:p>
            <a:pPr rtl="0"/>
            <a:fld id="{F78864D8-D4EA-4630-8C2E-104DAD0E0EE3}" type="datetime4">
              <a:rPr lang="ja-JP" altLang="en-US" smtClean="0">
                <a:latin typeface="Meiryo UI" panose="020B0604030504040204" pitchFamily="50" charset="-128"/>
                <a:ea typeface="Meiryo UI" panose="020B0604030504040204" pitchFamily="50" charset="-128"/>
              </a:rPr>
              <a:pPr rtl="0"/>
              <a:t>2025年6月16日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2" y="9516040"/>
            <a:ext cx="2984871" cy="502674"/>
          </a:xfrm>
          <a:prstGeom prst="rect">
            <a:avLst/>
          </a:prstGeom>
        </p:spPr>
        <p:txBody>
          <a:bodyPr vert="horz" lIns="96570" tIns="48285" rIns="96570" bIns="48285" rtlCol="0" anchor="b"/>
          <a:lstStyle>
            <a:lvl1pPr algn="l">
              <a:defRPr sz="1300"/>
            </a:lvl1pPr>
          </a:lstStyle>
          <a:p>
            <a:pPr rtl="0"/>
            <a:r>
              <a:rPr lang="zh-TW" altLang="en-US">
                <a:latin typeface="Meiryo UI" panose="020B0604030504040204" pitchFamily="50" charset="-128"/>
                <a:ea typeface="Meiryo UI" panose="020B0604030504040204" pitchFamily="50" charset="-128"/>
              </a:rPr>
              <a:t>令和元年度主任相談支援専門員養成研修</a:t>
            </a:r>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901700" y="9516040"/>
            <a:ext cx="2984871" cy="502674"/>
          </a:xfrm>
          <a:prstGeom prst="rect">
            <a:avLst/>
          </a:prstGeom>
        </p:spPr>
        <p:txBody>
          <a:bodyPr vert="horz" lIns="96570" tIns="48285" rIns="96570" bIns="48285" rtlCol="0" anchor="b"/>
          <a:lstStyle>
            <a:lvl1pPr algn="r">
              <a:defRPr sz="1300"/>
            </a:lvl1pPr>
          </a:lstStyle>
          <a:p>
            <a:pPr rtl="0"/>
            <a:fld id="{1604A0D4-B89B-4ADD-AF9E-38636B40EE4E}" type="slidenum">
              <a:rPr lang="en-US" altLang="ja-JP" smtClean="0">
                <a:latin typeface="Meiryo UI" panose="020B0604030504040204" pitchFamily="50" charset="-128"/>
                <a:ea typeface="Meiryo UI" panose="020B0604030504040204" pitchFamily="50" charset="-128"/>
              </a:rPr>
              <a:pP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4871" cy="502676"/>
          </a:xfrm>
          <a:prstGeom prst="rect">
            <a:avLst/>
          </a:prstGeom>
        </p:spPr>
        <p:txBody>
          <a:bodyPr vert="horz" lIns="96570" tIns="48285" rIns="96570" bIns="48285" rtlCol="0"/>
          <a:lstStyle>
            <a:lvl1pPr algn="l">
              <a:defRPr sz="13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901700" y="1"/>
            <a:ext cx="2984871" cy="502676"/>
          </a:xfrm>
          <a:prstGeom prst="rect">
            <a:avLst/>
          </a:prstGeom>
        </p:spPr>
        <p:txBody>
          <a:bodyPr vert="horz" lIns="96570" tIns="48285" rIns="96570" bIns="48285" rtlCol="0"/>
          <a:lstStyle>
            <a:lvl1pPr algn="r">
              <a:defRPr sz="1300">
                <a:latin typeface="Meiryo UI" panose="020B0604030504040204" pitchFamily="50" charset="-128"/>
                <a:ea typeface="Meiryo UI" panose="020B0604030504040204" pitchFamily="50" charset="-128"/>
              </a:defRPr>
            </a:lvl1pPr>
          </a:lstStyle>
          <a:p>
            <a:fld id="{15F51FCC-6853-4383-B2F8-998AA394481E}" type="datetime4">
              <a:rPr lang="ja-JP" altLang="en-US" smtClean="0"/>
              <a:pPr/>
              <a:t>2025年6月16日</a:t>
            </a:fld>
            <a:endParaRPr lang="en-US"/>
          </a:p>
        </p:txBody>
      </p:sp>
      <p:sp>
        <p:nvSpPr>
          <p:cNvPr id="4" name="スライド イメージ プレースホルダー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6570" tIns="48285" rIns="96570" bIns="48285" rtlCol="0" anchor="ctr"/>
          <a:lstStyle/>
          <a:p>
            <a:pPr rtl="0"/>
            <a:endParaRPr lang="ja-JP" altLang="en-US" noProof="0" dirty="0"/>
          </a:p>
        </p:txBody>
      </p:sp>
      <p:sp>
        <p:nvSpPr>
          <p:cNvPr id="5" name="ノート プレースホルダー 4"/>
          <p:cNvSpPr>
            <a:spLocks noGrp="1"/>
          </p:cNvSpPr>
          <p:nvPr>
            <p:ph type="body" sz="quarter" idx="3"/>
          </p:nvPr>
        </p:nvSpPr>
        <p:spPr>
          <a:xfrm>
            <a:off x="688817" y="4821508"/>
            <a:ext cx="5510530" cy="3381316"/>
          </a:xfrm>
          <a:prstGeom prst="rect">
            <a:avLst/>
          </a:prstGeom>
        </p:spPr>
        <p:txBody>
          <a:bodyPr vert="horz" lIns="96570" tIns="48285" rIns="96570" bIns="48285"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9516040"/>
            <a:ext cx="3382027" cy="502674"/>
          </a:xfrm>
          <a:prstGeom prst="rect">
            <a:avLst/>
          </a:prstGeom>
        </p:spPr>
        <p:txBody>
          <a:bodyPr vert="horz" lIns="96570" tIns="48285" rIns="96570" bIns="48285" rtlCol="0" anchor="b"/>
          <a:lstStyle>
            <a:lvl1pPr algn="l">
              <a:defRPr sz="1300">
                <a:latin typeface="Meiryo UI" panose="020B0604030504040204" pitchFamily="50" charset="-128"/>
                <a:ea typeface="Meiryo UI" panose="020B0604030504040204" pitchFamily="50" charset="-128"/>
              </a:defRPr>
            </a:lvl1pPr>
          </a:lstStyle>
          <a:p>
            <a:r>
              <a:rPr lang="zh-TW" altLang="en-US"/>
              <a:t>令和元年度主任相談支援専門員養成研修</a:t>
            </a:r>
            <a:endParaRPr lang="ja-JP" altLang="en-US" dirty="0"/>
          </a:p>
        </p:txBody>
      </p:sp>
      <p:sp>
        <p:nvSpPr>
          <p:cNvPr id="7" name="スライド番号プレースホルダー 6"/>
          <p:cNvSpPr>
            <a:spLocks noGrp="1"/>
          </p:cNvSpPr>
          <p:nvPr>
            <p:ph type="sldNum" sz="quarter" idx="5"/>
          </p:nvPr>
        </p:nvSpPr>
        <p:spPr>
          <a:xfrm>
            <a:off x="3901700" y="9516040"/>
            <a:ext cx="2984871" cy="502674"/>
          </a:xfrm>
          <a:prstGeom prst="rect">
            <a:avLst/>
          </a:prstGeom>
        </p:spPr>
        <p:txBody>
          <a:bodyPr vert="horz" lIns="96570" tIns="48285" rIns="96570" bIns="48285" rtlCol="0" anchor="b"/>
          <a:lstStyle>
            <a:lvl1pPr algn="r">
              <a:defRPr sz="1300">
                <a:latin typeface="Meiryo UI" panose="020B0604030504040204" pitchFamily="50" charset="-128"/>
                <a:ea typeface="Meiryo UI" panose="020B0604030504040204" pitchFamily="50" charset="-128"/>
              </a:defRPr>
            </a:lvl1pPr>
          </a:lstStyle>
          <a:p>
            <a:fld id="{82869989-EB00-4EE7-BCB5-25BDC5BB29F8}" type="slidenum">
              <a:rPr lang="en-US" altLang="ja-JP" smtClean="0"/>
              <a:pPr/>
              <a:t>‹#›</a:t>
            </a:fld>
            <a:endParaRPr lang="ja-JP" alt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すでに事業所あるいは、法人の運営や経営されている中で、主任の皆さんには、相談支援事業所における</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運営と管理について、これから、色々な項目や内容が出てきます。</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主任の役割として、地域のリーダーとして自分の事業所の襟を正しながら、他事業所や地域の相談員へも目配せしてく役割になります。</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これから出てくる内容については、自分の事業所ではどうなっているのか、さらに他事業所へ助言や確認する際に</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視点として持っていただくことを含めて進めていきます。</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私は前半</a:t>
            </a:r>
            <a:r>
              <a:rPr kumimoji="1" lang="en-US" altLang="ja-JP" sz="1100" dirty="0">
                <a:latin typeface="ＭＳ 明朝" panose="02020609040205080304" pitchFamily="17" charset="-128"/>
                <a:ea typeface="ＭＳ 明朝" panose="02020609040205080304" pitchFamily="17" charset="-128"/>
              </a:rPr>
              <a:t>90</a:t>
            </a:r>
            <a:r>
              <a:rPr kumimoji="1" lang="ja-JP" altLang="en-US" sz="1100" dirty="0">
                <a:latin typeface="ＭＳ 明朝" panose="02020609040205080304" pitchFamily="17" charset="-128"/>
                <a:ea typeface="ＭＳ 明朝" panose="02020609040205080304" pitchFamily="17" charset="-128"/>
              </a:rPr>
              <a:t>分。（</a:t>
            </a:r>
            <a:r>
              <a:rPr kumimoji="1" lang="en-US" altLang="ja-JP" sz="1100" dirty="0">
                <a:latin typeface="ＭＳ 明朝" panose="02020609040205080304" pitchFamily="17" charset="-128"/>
                <a:ea typeface="ＭＳ 明朝" panose="02020609040205080304" pitchFamily="17" charset="-128"/>
              </a:rPr>
              <a:t>14</a:t>
            </a:r>
            <a:r>
              <a:rPr kumimoji="1" lang="ja-JP" altLang="en-US" sz="1100" dirty="0">
                <a:latin typeface="ＭＳ 明朝" panose="02020609040205080304" pitchFamily="17" charset="-128"/>
                <a:ea typeface="ＭＳ 明朝" panose="02020609040205080304" pitchFamily="17" charset="-128"/>
              </a:rPr>
              <a:t>：</a:t>
            </a:r>
            <a:r>
              <a:rPr kumimoji="1" lang="en-US" altLang="ja-JP" sz="1100" dirty="0">
                <a:latin typeface="ＭＳ 明朝" panose="02020609040205080304" pitchFamily="17" charset="-128"/>
                <a:ea typeface="ＭＳ 明朝" panose="02020609040205080304" pitchFamily="17" charset="-128"/>
              </a:rPr>
              <a:t>10</a:t>
            </a:r>
            <a:r>
              <a:rPr kumimoji="1" lang="ja-JP" altLang="en-US" sz="1100" dirty="0">
                <a:latin typeface="ＭＳ 明朝" panose="02020609040205080304" pitchFamily="17" charset="-128"/>
                <a:ea typeface="ＭＳ 明朝" panose="02020609040205080304" pitchFamily="17" charset="-128"/>
              </a:rPr>
              <a:t>～</a:t>
            </a:r>
            <a:r>
              <a:rPr kumimoji="1" lang="en-US" altLang="ja-JP" sz="1100" dirty="0">
                <a:latin typeface="ＭＳ 明朝" panose="02020609040205080304" pitchFamily="17" charset="-128"/>
                <a:ea typeface="ＭＳ 明朝" panose="02020609040205080304" pitchFamily="17" charset="-128"/>
              </a:rPr>
              <a:t>15</a:t>
            </a:r>
            <a:r>
              <a:rPr kumimoji="1" lang="ja-JP" altLang="en-US" sz="1100" dirty="0">
                <a:latin typeface="ＭＳ 明朝" panose="02020609040205080304" pitchFamily="17" charset="-128"/>
                <a:ea typeface="ＭＳ 明朝" panose="02020609040205080304" pitchFamily="17" charset="-128"/>
              </a:rPr>
              <a:t>：</a:t>
            </a:r>
            <a:r>
              <a:rPr kumimoji="1" lang="en-US" altLang="ja-JP" sz="1100" dirty="0">
                <a:latin typeface="ＭＳ 明朝" panose="02020609040205080304" pitchFamily="17" charset="-128"/>
                <a:ea typeface="ＭＳ 明朝" panose="02020609040205080304" pitchFamily="17" charset="-128"/>
              </a:rPr>
              <a:t>40</a:t>
            </a:r>
            <a:r>
              <a:rPr kumimoji="1" lang="ja-JP" altLang="en-US" sz="1100" dirty="0">
                <a:latin typeface="ＭＳ 明朝" panose="02020609040205080304" pitchFamily="17" charset="-128"/>
                <a:ea typeface="ＭＳ 明朝" panose="02020609040205080304" pitchFamily="17" charset="-128"/>
              </a:rPr>
              <a:t>）</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相談支援事業所の現状では、令和</a:t>
            </a:r>
            <a:r>
              <a:rPr kumimoji="1" lang="en-US" altLang="ja-JP" sz="1100" dirty="0">
                <a:latin typeface="ＭＳ 明朝" panose="02020609040205080304" pitchFamily="17" charset="-128"/>
                <a:ea typeface="ＭＳ 明朝" panose="02020609040205080304" pitchFamily="17" charset="-128"/>
              </a:rPr>
              <a:t>4</a:t>
            </a:r>
            <a:r>
              <a:rPr kumimoji="1" lang="ja-JP" altLang="en-US" sz="1100" dirty="0">
                <a:latin typeface="ＭＳ 明朝" panose="02020609040205080304" pitchFamily="17" charset="-128"/>
                <a:ea typeface="ＭＳ 明朝" panose="02020609040205080304" pitchFamily="17" charset="-128"/>
              </a:rPr>
              <a:t>年調べでは、</a:t>
            </a:r>
            <a:endParaRPr kumimoji="1" lang="en-US" altLang="ja-JP" sz="1100" dirty="0">
              <a:latin typeface="ＭＳ 明朝" panose="02020609040205080304" pitchFamily="17" charset="-128"/>
              <a:ea typeface="ＭＳ 明朝" panose="02020609040205080304" pitchFamily="17" charset="-128"/>
            </a:endParaRPr>
          </a:p>
          <a:p>
            <a:r>
              <a:rPr kumimoji="1" lang="en-US" altLang="ja-JP" sz="1100" dirty="0">
                <a:latin typeface="ＭＳ 明朝" panose="02020609040205080304" pitchFamily="17" charset="-128"/>
                <a:ea typeface="ＭＳ 明朝" panose="02020609040205080304" pitchFamily="17" charset="-128"/>
              </a:rPr>
              <a:t>1</a:t>
            </a:r>
            <a:r>
              <a:rPr kumimoji="1" lang="ja-JP" altLang="en-US" sz="1100" dirty="0">
                <a:latin typeface="ＭＳ 明朝" panose="02020609040205080304" pitchFamily="17" charset="-128"/>
                <a:ea typeface="ＭＳ 明朝" panose="02020609040205080304" pitchFamily="17" charset="-128"/>
              </a:rPr>
              <a:t>万</a:t>
            </a:r>
            <a:r>
              <a:rPr kumimoji="1" lang="en-US" altLang="ja-JP" sz="1100" dirty="0">
                <a:latin typeface="ＭＳ 明朝" panose="02020609040205080304" pitchFamily="17" charset="-128"/>
                <a:ea typeface="ＭＳ 明朝" panose="02020609040205080304" pitchFamily="17" charset="-128"/>
              </a:rPr>
              <a:t>1472</a:t>
            </a:r>
            <a:r>
              <a:rPr kumimoji="1" lang="ja-JP" altLang="en-US" sz="1100" dirty="0">
                <a:latin typeface="ＭＳ 明朝" panose="02020609040205080304" pitchFamily="17" charset="-128"/>
                <a:ea typeface="ＭＳ 明朝" panose="02020609040205080304" pitchFamily="17" charset="-128"/>
              </a:rPr>
              <a:t>事業所の相談支援事業所のうち、</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委託等を受けている事業所が</a:t>
            </a:r>
            <a:r>
              <a:rPr kumimoji="1" lang="en-US" altLang="ja-JP" sz="1100" dirty="0">
                <a:latin typeface="ＭＳ 明朝" panose="02020609040205080304" pitchFamily="17" charset="-128"/>
                <a:ea typeface="ＭＳ 明朝" panose="02020609040205080304" pitchFamily="17" charset="-128"/>
              </a:rPr>
              <a:t>2,152</a:t>
            </a:r>
            <a:r>
              <a:rPr kumimoji="1" lang="ja-JP" altLang="en-US" sz="1100" dirty="0">
                <a:latin typeface="ＭＳ 明朝" panose="02020609040205080304" pitchFamily="17" charset="-128"/>
                <a:ea typeface="ＭＳ 明朝" panose="02020609040205080304" pitchFamily="17" charset="-128"/>
              </a:rPr>
              <a:t>事業所で、一方で委託費等を受けていない事業所が約</a:t>
            </a:r>
            <a:r>
              <a:rPr kumimoji="1" lang="en-US" altLang="ja-JP" sz="1100" dirty="0">
                <a:latin typeface="ＭＳ 明朝" panose="02020609040205080304" pitchFamily="17" charset="-128"/>
                <a:ea typeface="ＭＳ 明朝" panose="02020609040205080304" pitchFamily="17" charset="-128"/>
              </a:rPr>
              <a:t>82</a:t>
            </a:r>
            <a:r>
              <a:rPr kumimoji="1" lang="ja-JP" altLang="en-US" sz="1100" dirty="0">
                <a:latin typeface="ＭＳ 明朝" panose="02020609040205080304" pitchFamily="17" charset="-128"/>
                <a:ea typeface="ＭＳ 明朝" panose="02020609040205080304" pitchFamily="17" charset="-128"/>
              </a:rPr>
              <a:t>％という事で概ね計画相談のみの報酬で事業経営を行なっているといえる。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配置されている相談支援専門員の数が</a:t>
            </a:r>
            <a:r>
              <a:rPr kumimoji="1" lang="en-US" altLang="ja-JP" sz="1100" dirty="0">
                <a:latin typeface="ＭＳ 明朝" panose="02020609040205080304" pitchFamily="17" charset="-128"/>
                <a:ea typeface="ＭＳ 明朝" panose="02020609040205080304" pitchFamily="17" charset="-128"/>
              </a:rPr>
              <a:t>2</a:t>
            </a:r>
            <a:r>
              <a:rPr kumimoji="1" lang="ja-JP" altLang="en-US" sz="1100" dirty="0">
                <a:latin typeface="ＭＳ 明朝" panose="02020609040205080304" pitchFamily="17" charset="-128"/>
                <a:ea typeface="ＭＳ 明朝" panose="02020609040205080304" pitchFamily="17" charset="-128"/>
              </a:rPr>
              <a:t>万</a:t>
            </a:r>
            <a:r>
              <a:rPr kumimoji="1" lang="en-US" altLang="ja-JP" sz="1100" dirty="0">
                <a:latin typeface="ＭＳ 明朝" panose="02020609040205080304" pitchFamily="17" charset="-128"/>
                <a:ea typeface="ＭＳ 明朝" panose="02020609040205080304" pitchFamily="17" charset="-128"/>
              </a:rPr>
              <a:t>6164</a:t>
            </a:r>
            <a:r>
              <a:rPr kumimoji="1" lang="ja-JP" altLang="en-US" sz="1100" dirty="0">
                <a:latin typeface="ＭＳ 明朝" panose="02020609040205080304" pitchFamily="17" charset="-128"/>
                <a:ea typeface="ＭＳ 明朝" panose="02020609040205080304" pitchFamily="17" charset="-128"/>
              </a:rPr>
              <a:t>人であることから、</a:t>
            </a:r>
            <a:r>
              <a:rPr kumimoji="1" lang="en-US" altLang="ja-JP" sz="1100" dirty="0">
                <a:latin typeface="ＭＳ 明朝" panose="02020609040205080304" pitchFamily="17" charset="-128"/>
                <a:ea typeface="ＭＳ 明朝" panose="02020609040205080304" pitchFamily="17" charset="-128"/>
              </a:rPr>
              <a:t>1</a:t>
            </a:r>
            <a:r>
              <a:rPr kumimoji="1" lang="ja-JP" altLang="en-US" sz="1100" dirty="0">
                <a:latin typeface="ＭＳ 明朝" panose="02020609040205080304" pitchFamily="17" charset="-128"/>
                <a:ea typeface="ＭＳ 明朝" panose="02020609040205080304" pitchFamily="17" charset="-128"/>
              </a:rPr>
              <a:t>事業所に約</a:t>
            </a:r>
            <a:r>
              <a:rPr kumimoji="1" lang="en-US" altLang="ja-JP" sz="1100" dirty="0">
                <a:latin typeface="ＭＳ 明朝" panose="02020609040205080304" pitchFamily="17" charset="-128"/>
                <a:ea typeface="ＭＳ 明朝" panose="02020609040205080304" pitchFamily="17" charset="-128"/>
              </a:rPr>
              <a:t>2.2</a:t>
            </a:r>
            <a:r>
              <a:rPr kumimoji="1" lang="ja-JP" altLang="en-US" sz="1100" dirty="0">
                <a:latin typeface="ＭＳ 明朝" panose="02020609040205080304" pitchFamily="17" charset="-128"/>
                <a:ea typeface="ＭＳ 明朝" panose="02020609040205080304" pitchFamily="17" charset="-128"/>
              </a:rPr>
              <a:t>名が配置されている事になるが、実態としては、</a:t>
            </a:r>
            <a:r>
              <a:rPr kumimoji="1" lang="en-US" altLang="ja-JP" sz="1100" dirty="0">
                <a:latin typeface="ＭＳ 明朝" panose="02020609040205080304" pitchFamily="17" charset="-128"/>
                <a:ea typeface="ＭＳ 明朝" panose="02020609040205080304" pitchFamily="17" charset="-128"/>
              </a:rPr>
              <a:t>1.5</a:t>
            </a:r>
            <a:r>
              <a:rPr kumimoji="1" lang="ja-JP" altLang="en-US" sz="1100" dirty="0">
                <a:latin typeface="ＭＳ 明朝" panose="02020609040205080304" pitchFamily="17" charset="-128"/>
                <a:ea typeface="ＭＳ 明朝" panose="02020609040205080304" pitchFamily="17" charset="-128"/>
              </a:rPr>
              <a:t>名から</a:t>
            </a:r>
            <a:r>
              <a:rPr kumimoji="1" lang="en-US" altLang="ja-JP" sz="1100" dirty="0">
                <a:latin typeface="ＭＳ 明朝" panose="02020609040205080304" pitchFamily="17" charset="-128"/>
                <a:ea typeface="ＭＳ 明朝" panose="02020609040205080304" pitchFamily="17" charset="-128"/>
              </a:rPr>
              <a:t>1.6</a:t>
            </a:r>
            <a:r>
              <a:rPr kumimoji="1" lang="ja-JP" altLang="en-US" sz="1100" dirty="0">
                <a:latin typeface="ＭＳ 明朝" panose="02020609040205080304" pitchFamily="17" charset="-128"/>
                <a:ea typeface="ＭＳ 明朝" panose="02020609040205080304" pitchFamily="17" charset="-128"/>
              </a:rPr>
              <a:t>名の換算となっている。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ここから分かるのが、相談支援事業所のみ専従ということではなく、収支のバランスを考慮され、他事業との兼務という実態が多いともいえる。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専門性を担保する視点から考えれば、当然に専従配置が望ましいが、</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それらの収支や運営といったことも、主任相談支援専門員が地域の他の事業所への助言やコンサルテーションも役割とされるならば皆さんには、この運営管理といった視点も持っていただきたいと思います。</a:t>
            </a:r>
            <a:endParaRPr kumimoji="1" lang="en-US" altLang="ja-JP" sz="1100" dirty="0">
              <a:latin typeface="ＭＳ 明朝" panose="02020609040205080304" pitchFamily="17" charset="-128"/>
              <a:ea typeface="ＭＳ 明朝" panose="02020609040205080304" pitchFamily="17"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solidFill>
                  <a:prstClr val="black"/>
                </a:solidFill>
                <a:latin typeface="Meiryo UI" panose="020B0604030504040204" pitchFamily="50" charset="-128"/>
                <a:ea typeface="Meiryo UI" panose="020B0604030504040204" pitchFamily="50" charset="-128"/>
              </a:rPr>
              <a:pPr/>
              <a:t>1</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solidFill>
                  <a:prstClr val="black"/>
                </a:solidFill>
                <a:latin typeface="Calibri"/>
                <a:ea typeface="新細明體"/>
              </a:rPr>
              <a:t>令和元年度主任相談支援専門員養成研修</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411408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ED494-D856-447B-6C36-A82FD530BE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6E4271-9CC8-54E2-F5C9-2B33BE1227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5A9318-FEF7-649E-321E-DAD783F34324}"/>
              </a:ext>
            </a:extLst>
          </p:cNvPr>
          <p:cNvSpPr>
            <a:spLocks noGrp="1"/>
          </p:cNvSpPr>
          <p:nvPr>
            <p:ph type="body" idx="1"/>
          </p:nvPr>
        </p:nvSpPr>
        <p:spPr/>
        <p:txBody>
          <a:bodyPr/>
          <a:lstStyle/>
          <a:p>
            <a:r>
              <a:rPr lang="ja-JP" altLang="en-US" sz="1100" b="0" i="0" dirty="0">
                <a:solidFill>
                  <a:srgbClr val="001D35"/>
                </a:solidFill>
                <a:effectLst/>
                <a:latin typeface="ＭＳ 明朝" panose="02020609040205080304" pitchFamily="17" charset="-128"/>
                <a:ea typeface="ＭＳ 明朝" panose="02020609040205080304" pitchFamily="17" charset="-128"/>
              </a:rPr>
              <a:t>この表は、福祉業界等で考えられるリスクを表として洗い出したもの</a:t>
            </a:r>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r>
              <a:rPr lang="ja-JP" altLang="en-US" sz="1100" b="0" i="0" dirty="0">
                <a:solidFill>
                  <a:srgbClr val="001D35"/>
                </a:solidFill>
                <a:effectLst/>
                <a:latin typeface="ＭＳ 明朝" panose="02020609040205080304" pitchFamily="17" charset="-128"/>
                <a:ea typeface="ＭＳ 明朝" panose="02020609040205080304" pitchFamily="17" charset="-128"/>
              </a:rPr>
              <a:t>私たちが福祉サービスで聞く多い事故は、</a:t>
            </a:r>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r>
              <a:rPr lang="ja-JP" altLang="en-US" sz="1100" b="0" i="0" dirty="0">
                <a:solidFill>
                  <a:srgbClr val="001D35"/>
                </a:solidFill>
                <a:effectLst/>
                <a:latin typeface="ＭＳ 明朝" panose="02020609040205080304" pitchFamily="17" charset="-128"/>
                <a:ea typeface="ＭＳ 明朝" panose="02020609040205080304" pitchFamily="17" charset="-128"/>
              </a:rPr>
              <a:t>・利用者に関わるものだと転倒、骨折、誤嚥等の事故あるいは、誤薬や送迎中の事故などが多い。</a:t>
            </a:r>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r>
              <a:rPr lang="ja-JP" altLang="en-US" sz="1100" b="0" i="0" dirty="0">
                <a:solidFill>
                  <a:srgbClr val="001D35"/>
                </a:solidFill>
                <a:effectLst/>
                <a:latin typeface="ＭＳ 明朝" panose="02020609040205080304" pitchFamily="17" charset="-128"/>
                <a:ea typeface="ＭＳ 明朝" panose="02020609040205080304" pitchFamily="17" charset="-128"/>
              </a:rPr>
              <a:t>・ある程度リスク別に分けると、このような事柄挙げられる。</a:t>
            </a:r>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r>
              <a:rPr lang="ja-JP" altLang="en-US" sz="1100" b="0" i="0" dirty="0">
                <a:solidFill>
                  <a:srgbClr val="001D35"/>
                </a:solidFill>
                <a:effectLst/>
                <a:latin typeface="ＭＳ 明朝" panose="02020609040205080304" pitchFamily="17" charset="-128"/>
                <a:ea typeface="ＭＳ 明朝" panose="02020609040205080304" pitchFamily="17" charset="-128"/>
              </a:rPr>
              <a:t>その他には、自分自身のバーンアウトやハラスメント　⇒　近年、セクハラ、カスハラなど。</a:t>
            </a:r>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r>
              <a:rPr lang="ja-JP" altLang="en-US" sz="1100" b="0" i="0" dirty="0">
                <a:solidFill>
                  <a:srgbClr val="001D35"/>
                </a:solidFill>
                <a:effectLst/>
                <a:latin typeface="ＭＳ 明朝" panose="02020609040205080304" pitchFamily="17" charset="-128"/>
                <a:ea typeface="ＭＳ 明朝" panose="02020609040205080304" pitchFamily="17" charset="-128"/>
              </a:rPr>
              <a:t>キャッシュフローの把握は、黒字倒産や資金ショートなどのリスクを回避するうえで重要です</a:t>
            </a:r>
            <a:endParaRPr lang="en-US" altLang="ja-JP" sz="1100" b="0" i="0" dirty="0">
              <a:solidFill>
                <a:srgbClr val="001D35"/>
              </a:solidFill>
              <a:effectLst/>
              <a:latin typeface="ＭＳ 明朝" panose="02020609040205080304" pitchFamily="17" charset="-128"/>
              <a:ea typeface="ＭＳ 明朝" panose="02020609040205080304" pitchFamily="17" charset="-128"/>
            </a:endParaRPr>
          </a:p>
          <a:p>
            <a:r>
              <a:rPr kumimoji="1" lang="ja-JP" altLang="en-US" sz="1100" b="0" i="0" dirty="0">
                <a:solidFill>
                  <a:srgbClr val="001D35"/>
                </a:solidFill>
                <a:effectLst/>
                <a:latin typeface="ＭＳ 明朝" panose="02020609040205080304" pitchFamily="17" charset="-128"/>
                <a:ea typeface="ＭＳ 明朝" panose="02020609040205080304" pitchFamily="17" charset="-128"/>
              </a:rPr>
              <a:t>（</a:t>
            </a:r>
            <a:r>
              <a:rPr kumimoji="1" lang="en-US" altLang="ja-JP" sz="1100" b="0" i="0" dirty="0">
                <a:solidFill>
                  <a:srgbClr val="001D35"/>
                </a:solidFill>
                <a:effectLst/>
                <a:latin typeface="ＭＳ 明朝" panose="02020609040205080304" pitchFamily="17" charset="-128"/>
                <a:ea typeface="ＭＳ 明朝" panose="02020609040205080304" pitchFamily="17" charset="-128"/>
              </a:rPr>
              <a:t>6</a:t>
            </a:r>
            <a:r>
              <a:rPr kumimoji="1" lang="ja-JP" altLang="en-US" sz="1100" b="0" i="0" dirty="0">
                <a:solidFill>
                  <a:srgbClr val="001D35"/>
                </a:solidFill>
                <a:effectLst/>
                <a:latin typeface="ＭＳ 明朝" panose="02020609040205080304" pitchFamily="17" charset="-128"/>
                <a:ea typeface="ＭＳ 明朝" panose="02020609040205080304" pitchFamily="17" charset="-128"/>
              </a:rPr>
              <a:t>ヵ月以上に２回以上の不渡りを出すと）</a:t>
            </a:r>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a:extLst>
              <a:ext uri="{FF2B5EF4-FFF2-40B4-BE49-F238E27FC236}">
                <a16:creationId xmlns:a16="http://schemas.microsoft.com/office/drawing/2014/main" id="{22E5B0D8-9549-16EC-23A3-6F7AD628FD7F}"/>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2EBEF827-224F-A0B4-F8AB-F03640562875}"/>
              </a:ext>
            </a:extLst>
          </p:cNvPr>
          <p:cNvSpPr>
            <a:spLocks noGrp="1"/>
          </p:cNvSpPr>
          <p:nvPr>
            <p:ph type="sldNum" sz="quarter" idx="5"/>
          </p:nvPr>
        </p:nvSpPr>
        <p:spPr/>
        <p:txBody>
          <a:bodyPr/>
          <a:lstStyle/>
          <a:p>
            <a:fld id="{82869989-EB00-4EE7-BCB5-25BDC5BB29F8}" type="slidenum">
              <a:rPr lang="en-US" altLang="ja-JP" smtClean="0"/>
              <a:pPr/>
              <a:t>10</a:t>
            </a:fld>
            <a:endParaRPr lang="ja-JP" altLang="en-US" dirty="0"/>
          </a:p>
        </p:txBody>
      </p:sp>
    </p:spTree>
    <p:extLst>
      <p:ext uri="{BB962C8B-B14F-4D97-AF65-F5344CB8AC3E}">
        <p14:creationId xmlns:p14="http://schemas.microsoft.com/office/powerpoint/2010/main" val="46508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極端な例からいうと、福祉サービスのリスクマネジメントは、身体拘束の廃止などからその取り組みが始まったと言われます。いま、身体拘束は利用者の尊厳を損なう行為ということで禁止されている。</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一方では、個人の尊厳がおざなりになり、管理重視の意見や行為なども実際にあります。尊厳を損なう状態とはどういった状態なのか、また社会や環境の変化、情報を正しく認識してくことも重要。</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リスクテイキング・・・リスクがあることを自覚、理解しながらやること</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本人の支援の質を向上させたり、豊かにするためには、セーフティモデルからリスクテイキングモデルへの転換</a:t>
            </a:r>
            <a:endParaRPr kumimoji="1" lang="ja-JP" altLang="en-US"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11</a:t>
            </a:fld>
            <a:endParaRPr lang="ja-JP" altLang="en-US" dirty="0"/>
          </a:p>
        </p:txBody>
      </p:sp>
    </p:spTree>
    <p:extLst>
      <p:ext uri="{BB962C8B-B14F-4D97-AF65-F5344CB8AC3E}">
        <p14:creationId xmlns:p14="http://schemas.microsoft.com/office/powerpoint/2010/main" val="156744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11BCE-1E49-872F-DD1A-F5836A29D2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375D5F8-C659-91B2-D3FF-AC71699A55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356C982-0F77-D873-0E38-F1383D07A043}"/>
              </a:ext>
            </a:extLst>
          </p:cNvPr>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リスクテイキング・・・リスクがあることを自覚、理解しながらやること</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イメージしやすいところだと、定期的に</a:t>
            </a:r>
            <a:r>
              <a:rPr kumimoji="1" lang="en-US" altLang="ja-JP" sz="1100" dirty="0">
                <a:latin typeface="ＭＳ 明朝" panose="02020609040205080304" pitchFamily="17" charset="-128"/>
                <a:ea typeface="ＭＳ 明朝" panose="02020609040205080304" pitchFamily="17" charset="-128"/>
              </a:rPr>
              <a:t>PDCA</a:t>
            </a:r>
            <a:r>
              <a:rPr kumimoji="1" lang="ja-JP" altLang="en-US" sz="1100" dirty="0">
                <a:latin typeface="ＭＳ 明朝" panose="02020609040205080304" pitchFamily="17" charset="-128"/>
                <a:ea typeface="ＭＳ 明朝" panose="02020609040205080304" pitchFamily="17" charset="-128"/>
              </a:rPr>
              <a:t>サイクルでサービスの向上に取組み、質の高いサービスを提供することで利用者の満足度を向上させながらサービスを提供していく事が、事故の防止にもつながるという考え方。</a:t>
            </a:r>
            <a:endParaRPr kumimoji="1" lang="en-US" altLang="ja-JP" sz="1100" kern="1200" dirty="0">
              <a:effectLst/>
              <a:latin typeface="ＭＳ 明朝" panose="02020609040205080304" pitchFamily="17" charset="-128"/>
              <a:ea typeface="ＭＳ 明朝" panose="02020609040205080304" pitchFamily="17" charset="-128"/>
              <a:cs typeface="+mn-cs"/>
            </a:endParaRPr>
          </a:p>
          <a:p>
            <a:endParaRPr kumimoji="1" lang="en-US" altLang="ja-JP" sz="1100" kern="1200" dirty="0">
              <a:effectLst/>
              <a:latin typeface="ＭＳ 明朝" panose="02020609040205080304" pitchFamily="17" charset="-128"/>
              <a:ea typeface="ＭＳ 明朝" panose="02020609040205080304" pitchFamily="17" charset="-128"/>
              <a:cs typeface="+mn-cs"/>
            </a:endParaRPr>
          </a:p>
          <a:p>
            <a:r>
              <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rPr>
              <a:t>リスクマネジメント</a:t>
            </a:r>
            <a:r>
              <a:rPr lang="ja-JP" altLang="en-US" sz="1100" kern="100" dirty="0">
                <a:effectLs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1100" kern="100" dirty="0">
                <a:effectLst/>
                <a:latin typeface="ＭＳ 明朝" panose="02020609040205080304" pitchFamily="17" charset="-128"/>
                <a:ea typeface="ＭＳ 明朝" panose="02020609040205080304" pitchFamily="17" charset="-128"/>
                <a:cs typeface="Times New Roman" panose="02020603050405020304" pitchFamily="18" charset="0"/>
              </a:rPr>
              <a:t>いざ起きてしまった時の適切な対応まで視野に入れた「セーフティマネジメント」の視点が重要になる。</a:t>
            </a:r>
          </a:p>
        </p:txBody>
      </p:sp>
      <p:sp>
        <p:nvSpPr>
          <p:cNvPr id="4" name="フッター プレースホルダー 3">
            <a:extLst>
              <a:ext uri="{FF2B5EF4-FFF2-40B4-BE49-F238E27FC236}">
                <a16:creationId xmlns:a16="http://schemas.microsoft.com/office/drawing/2014/main" id="{871CC728-15B7-2AB8-BEDB-B5D4FBA367C6}"/>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D16EFD37-B911-247D-238F-82416C8AB3F3}"/>
              </a:ext>
            </a:extLst>
          </p:cNvPr>
          <p:cNvSpPr>
            <a:spLocks noGrp="1"/>
          </p:cNvSpPr>
          <p:nvPr>
            <p:ph type="sldNum" sz="quarter" idx="5"/>
          </p:nvPr>
        </p:nvSpPr>
        <p:spPr/>
        <p:txBody>
          <a:bodyPr/>
          <a:lstStyle/>
          <a:p>
            <a:fld id="{82869989-EB00-4EE7-BCB5-25BDC5BB29F8}" type="slidenum">
              <a:rPr lang="en-US" altLang="ja-JP" smtClean="0"/>
              <a:pPr/>
              <a:t>12</a:t>
            </a:fld>
            <a:endParaRPr lang="ja-JP" altLang="en-US" dirty="0"/>
          </a:p>
        </p:txBody>
      </p:sp>
    </p:spTree>
    <p:extLst>
      <p:ext uri="{BB962C8B-B14F-4D97-AF65-F5344CB8AC3E}">
        <p14:creationId xmlns:p14="http://schemas.microsoft.com/office/powerpoint/2010/main" val="3951098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r>
              <a:rPr lang="ja-JP" altLang="en-US" sz="1100" dirty="0">
                <a:latin typeface="ＭＳ 明朝" panose="02020609040205080304" pitchFamily="17" charset="-128"/>
                <a:ea typeface="ＭＳ 明朝" panose="02020609040205080304" pitchFamily="17" charset="-128"/>
              </a:rPr>
              <a:t>リスクをマネジメントする上では、</a:t>
            </a:r>
            <a:endParaRPr lang="en-US" altLang="ja-JP" sz="1100" dirty="0">
              <a:latin typeface="ＭＳ 明朝" panose="02020609040205080304" pitchFamily="17" charset="-128"/>
              <a:ea typeface="ＭＳ 明朝" panose="02020609040205080304" pitchFamily="17" charset="-128"/>
            </a:endParaRPr>
          </a:p>
          <a:p>
            <a:pPr rtl="0"/>
            <a:r>
              <a:rPr lang="ja-JP" altLang="en-US" sz="1100" dirty="0">
                <a:latin typeface="ＭＳ 明朝" panose="02020609040205080304" pitchFamily="17" charset="-128"/>
                <a:ea typeface="ＭＳ 明朝" panose="02020609040205080304" pitchFamily="17" charset="-128"/>
              </a:rPr>
              <a:t>リスク、つまりどんな危険性があるのかなどを把握しておかないといけないわけであるが、有名なのが</a:t>
            </a:r>
            <a:endParaRPr lang="en-US" altLang="ja-JP" sz="1100" dirty="0">
              <a:latin typeface="ＭＳ 明朝" panose="02020609040205080304" pitchFamily="17" charset="-128"/>
              <a:ea typeface="ＭＳ 明朝" panose="02020609040205080304" pitchFamily="17" charset="-128"/>
            </a:endParaRPr>
          </a:p>
          <a:p>
            <a:pPr rtl="0"/>
            <a:r>
              <a:rPr lang="ja-JP" altLang="en-US" sz="1100" dirty="0">
                <a:latin typeface="ＭＳ 明朝" panose="02020609040205080304" pitchFamily="17" charset="-128"/>
                <a:ea typeface="ＭＳ 明朝" panose="02020609040205080304" pitchFamily="17" charset="-128"/>
              </a:rPr>
              <a:t>（次のスライド）</a:t>
            </a:r>
            <a:endParaRPr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pPr rtl="0"/>
              <a:t>13</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202641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ヒヤリハット、インシデント、アクシデントがあります。</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インシデント　ミスを犯した➡不幸中の幸い</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アクシデント　ミスを犯して、何らかの影響が必要となった事態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その裏には、</a:t>
            </a:r>
            <a:r>
              <a:rPr kumimoji="1" lang="en-US" altLang="ja-JP" sz="1100" dirty="0">
                <a:latin typeface="ＭＳ 明朝" panose="02020609040205080304" pitchFamily="17" charset="-128"/>
                <a:ea typeface="ＭＳ 明朝" panose="02020609040205080304" pitchFamily="17" charset="-128"/>
              </a:rPr>
              <a:t>300</a:t>
            </a:r>
            <a:r>
              <a:rPr kumimoji="1" lang="ja-JP" altLang="en-US" sz="1100" dirty="0">
                <a:latin typeface="ＭＳ 明朝" panose="02020609040205080304" pitchFamily="17" charset="-128"/>
                <a:ea typeface="ＭＳ 明朝" panose="02020609040205080304" pitchFamily="17" charset="-128"/>
              </a:rPr>
              <a:t>のヒヤリハットがあると言われているのが</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14</a:t>
            </a:fld>
            <a:endParaRPr lang="ja-JP" altLang="en-US" dirty="0"/>
          </a:p>
        </p:txBody>
      </p:sp>
    </p:spTree>
    <p:extLst>
      <p:ext uri="{BB962C8B-B14F-4D97-AF65-F5344CB8AC3E}">
        <p14:creationId xmlns:p14="http://schemas.microsoft.com/office/powerpoint/2010/main" val="761147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15</a:t>
            </a:fld>
            <a:endParaRPr lang="ja-JP" altLang="en-US" dirty="0"/>
          </a:p>
        </p:txBody>
      </p:sp>
    </p:spTree>
    <p:extLst>
      <p:ext uri="{BB962C8B-B14F-4D97-AF65-F5344CB8AC3E}">
        <p14:creationId xmlns:p14="http://schemas.microsoft.com/office/powerpoint/2010/main" val="2336871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その意味では、次にあげる苦情の取扱いも大切になる。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1</a:t>
            </a:r>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件の重大事故の背後には</a:t>
            </a:r>
            <a:r>
              <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29</a:t>
            </a:r>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件の軽傷事故、そして</a:t>
            </a:r>
            <a:r>
              <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300</a:t>
            </a:r>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件のヒヤリハットがあるという法則。</a:t>
            </a:r>
            <a:endParaRPr kumimoji="1" lang="ja-JP" altLang="en-US"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16</a:t>
            </a:fld>
            <a:endParaRPr lang="ja-JP" altLang="en-US" dirty="0"/>
          </a:p>
        </p:txBody>
      </p:sp>
    </p:spTree>
    <p:extLst>
      <p:ext uri="{BB962C8B-B14F-4D97-AF65-F5344CB8AC3E}">
        <p14:creationId xmlns:p14="http://schemas.microsoft.com/office/powerpoint/2010/main" val="130375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68C86-6146-303D-34CC-CA62CFDE34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94D404-E865-ABA3-6B42-EEB546ADB23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FF242F-E356-9696-27DC-16C81ED737C3}"/>
              </a:ext>
            </a:extLst>
          </p:cNvPr>
          <p:cNvSpPr>
            <a:spLocks noGrp="1"/>
          </p:cNvSpPr>
          <p:nvPr>
            <p:ph type="body" idx="1"/>
          </p:nvPr>
        </p:nvSpPr>
        <p:spPr/>
        <p:txBody>
          <a:bodyPr/>
          <a:lstStyle/>
          <a:p>
            <a:pPr marL="950532" indent="-950532" algn="just"/>
            <a:r>
              <a:rPr lang="ja-JP" altLang="en-US" sz="1100" kern="100" dirty="0">
                <a:latin typeface="ＭＳ 明朝" panose="02020609040205080304" pitchFamily="17" charset="-128"/>
                <a:ea typeface="ＭＳ 明朝" panose="02020609040205080304" pitchFamily="17" charset="-128"/>
                <a:cs typeface="Times New Roman" panose="02020603050405020304" pitchFamily="18" charset="0"/>
              </a:rPr>
              <a:t>苦情はネガティブなイメージもありますが、真摯に受け止めてなかでは、自分たちの気づかない視点に気づく宝ともいえます。</a:t>
            </a:r>
            <a:endParaRPr lang="en-US" altLang="ja-JP" sz="11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950532" indent="-950532" algn="just"/>
            <a:endParaRPr lang="en-US" altLang="ja-JP" sz="11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950532" indent="-950532" algn="just"/>
            <a:endParaRPr lang="en-US" altLang="ja-JP" sz="1100" kern="100" dirty="0">
              <a:latin typeface="ＭＳ 明朝" panose="02020609040205080304" pitchFamily="17" charset="-128"/>
              <a:ea typeface="ＭＳ 明朝" panose="02020609040205080304" pitchFamily="17" charset="-128"/>
              <a:cs typeface="Times New Roman" panose="02020603050405020304" pitchFamily="18" charset="0"/>
            </a:endParaRPr>
          </a:p>
          <a:p>
            <a:pPr marL="950532" indent="-950532" algn="just"/>
            <a:r>
              <a:rPr lang="ja-JP" altLang="ja-JP" sz="1100" kern="100" dirty="0">
                <a:latin typeface="ＭＳ 明朝" panose="02020609040205080304" pitchFamily="17" charset="-128"/>
                <a:ea typeface="ＭＳ 明朝" panose="02020609040205080304" pitchFamily="17" charset="-128"/>
                <a:cs typeface="Times New Roman" panose="02020603050405020304" pitchFamily="18" charset="0"/>
              </a:rPr>
              <a:t>〇他から害や不利益を被っていることに対する不平、不満。</a:t>
            </a:r>
          </a:p>
          <a:p>
            <a:pPr marL="271581" algn="just"/>
            <a:r>
              <a:rPr lang="ja-JP" altLang="ja-JP" sz="1100" kern="100" dirty="0">
                <a:latin typeface="ＭＳ 明朝" panose="02020609040205080304" pitchFamily="17" charset="-128"/>
                <a:ea typeface="ＭＳ 明朝" panose="02020609040205080304" pitchFamily="17" charset="-128"/>
                <a:cs typeface="Times New Roman" panose="02020603050405020304" pitchFamily="18" charset="0"/>
              </a:rPr>
              <a:t>苦情解決の仕組みとしては、措置から契約制度への変革があり、サービスを提供する側、利用する側が対等な関係でサービス提供契約を行なうことになった。</a:t>
            </a:r>
          </a:p>
          <a:p>
            <a:pPr indent="271581" algn="just"/>
            <a:r>
              <a:rPr lang="en-US" altLang="ja-JP" sz="1100" kern="100" dirty="0">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100" kern="100" dirty="0">
              <a:latin typeface="ＭＳ 明朝" panose="02020609040205080304" pitchFamily="17" charset="-128"/>
              <a:ea typeface="ＭＳ 明朝" panose="02020609040205080304" pitchFamily="17" charset="-128"/>
              <a:cs typeface="Times New Roman" panose="02020603050405020304" pitchFamily="18" charset="0"/>
            </a:endParaRPr>
          </a:p>
          <a:p>
            <a:pPr indent="271581" algn="just"/>
            <a:r>
              <a:rPr lang="ja-JP" altLang="ja-JP" sz="1100" kern="100" dirty="0">
                <a:latin typeface="ＭＳ 明朝" panose="02020609040205080304" pitchFamily="17" charset="-128"/>
                <a:ea typeface="ＭＳ 明朝" panose="02020609040205080304" pitchFamily="17" charset="-128"/>
                <a:cs typeface="Times New Roman" panose="02020603050405020304" pitchFamily="18" charset="0"/>
              </a:rPr>
              <a:t>利用する側をまもるという見方と、もう一方ではサービスを提供する側の質の向上のためという見方がある。十分に適切なサービス提供をしているという自負があっても、でもどこか利用する側の立場から気づくことは少なくない。</a:t>
            </a:r>
          </a:p>
          <a:p>
            <a:pPr marL="950532" indent="-950532" algn="just"/>
            <a:r>
              <a:rPr lang="ja-JP" altLang="ja-JP" sz="1100" kern="100" dirty="0">
                <a:latin typeface="ＭＳ 明朝" panose="02020609040205080304" pitchFamily="17" charset="-128"/>
                <a:ea typeface="ＭＳ 明朝" panose="02020609040205080304" pitchFamily="17" charset="-128"/>
                <a:cs typeface="Times New Roman" panose="02020603050405020304" pitchFamily="18" charset="0"/>
              </a:rPr>
              <a:t>　　現在は、苦情を受け付けしやすい環境を作り、サービス向上、利用者満足度（</a:t>
            </a:r>
            <a:r>
              <a:rPr lang="en-US" altLang="ja-JP" sz="1100" kern="100" dirty="0">
                <a:latin typeface="ＭＳ 明朝" panose="02020609040205080304" pitchFamily="17" charset="-128"/>
                <a:ea typeface="ＭＳ 明朝" panose="02020609040205080304" pitchFamily="17" charset="-128"/>
                <a:cs typeface="Times New Roman" panose="02020603050405020304" pitchFamily="18" charset="0"/>
              </a:rPr>
              <a:t>CS</a:t>
            </a:r>
            <a:r>
              <a:rPr lang="ja-JP" altLang="ja-JP" sz="1100" kern="100" dirty="0">
                <a:latin typeface="ＭＳ 明朝" panose="02020609040205080304" pitchFamily="17" charset="-128"/>
                <a:ea typeface="ＭＳ 明朝" panose="02020609040205080304" pitchFamily="17" charset="-128"/>
                <a:cs typeface="Times New Roman" panose="02020603050405020304" pitchFamily="18" charset="0"/>
              </a:rPr>
              <a:t>：カスタマーサティスファクション）をあげるという取組をしている組織もある。</a:t>
            </a:r>
          </a:p>
          <a:p>
            <a:endParaRPr kumimoji="1" lang="ja-JP" altLang="en-US" dirty="0"/>
          </a:p>
        </p:txBody>
      </p:sp>
      <p:sp>
        <p:nvSpPr>
          <p:cNvPr id="4" name="スライド番号プレースホルダー 3">
            <a:extLst>
              <a:ext uri="{FF2B5EF4-FFF2-40B4-BE49-F238E27FC236}">
                <a16:creationId xmlns:a16="http://schemas.microsoft.com/office/drawing/2014/main" id="{AD92A5A2-0943-98DB-B8FA-D6677D8BD1EA}"/>
              </a:ext>
            </a:extLst>
          </p:cNvPr>
          <p:cNvSpPr>
            <a:spLocks noGrp="1"/>
          </p:cNvSpPr>
          <p:nvPr>
            <p:ph type="sldNum" sz="quarter" idx="10"/>
          </p:nvPr>
        </p:nvSpPr>
        <p:spPr/>
        <p:txBody>
          <a:bodyPr/>
          <a:lstStyle/>
          <a:p>
            <a:fld id="{82869989-EB00-4EE7-BCB5-25BDC5BB29F8}" type="slidenum">
              <a:rPr lang="en-US" altLang="ja-JP" smtClean="0"/>
              <a:pPr/>
              <a:t>17</a:t>
            </a:fld>
            <a:endParaRPr lang="ja-JP" altLang="en-US" dirty="0"/>
          </a:p>
        </p:txBody>
      </p:sp>
      <p:sp>
        <p:nvSpPr>
          <p:cNvPr id="5" name="フッター プレースホルダー 4">
            <a:extLst>
              <a:ext uri="{FF2B5EF4-FFF2-40B4-BE49-F238E27FC236}">
                <a16:creationId xmlns:a16="http://schemas.microsoft.com/office/drawing/2014/main" id="{587DD115-7102-399A-3A8A-EFC4A8EC666B}"/>
              </a:ext>
            </a:extLst>
          </p:cNvPr>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47289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苦情受付件数は、年々増加。</a:t>
            </a:r>
            <a:r>
              <a:rPr kumimoji="1" lang="en-US" altLang="ja-JP" sz="1100" dirty="0">
                <a:latin typeface="ＭＳ 明朝" panose="02020609040205080304" pitchFamily="17" charset="-128"/>
                <a:ea typeface="ＭＳ 明朝" panose="02020609040205080304" pitchFamily="17" charset="-128"/>
              </a:rPr>
              <a:t>2023</a:t>
            </a:r>
            <a:r>
              <a:rPr kumimoji="1" lang="ja-JP" altLang="en-US" sz="1100" dirty="0">
                <a:latin typeface="ＭＳ 明朝" panose="02020609040205080304" pitchFamily="17" charset="-128"/>
                <a:ea typeface="ＭＳ 明朝" panose="02020609040205080304" pitchFamily="17" charset="-128"/>
              </a:rPr>
              <a:t>も過去イチ。</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スライドの赤字箇所説明</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●発生原因の上位は、例年変わらず、半数以上を占めている。</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●苦情を訴える方は、数年前より家族より利用者からの苦情が多い。</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●皆さんの事業所では、どんな苦情が多いか？</a:t>
            </a:r>
            <a:endParaRPr kumimoji="1" lang="en-US" altLang="ja-JP" sz="1100" dirty="0">
              <a:latin typeface="ＭＳ 明朝" panose="02020609040205080304" pitchFamily="17" charset="-128"/>
              <a:ea typeface="ＭＳ 明朝" panose="02020609040205080304" pitchFamily="17" charset="-128"/>
            </a:endParaRPr>
          </a:p>
          <a:p>
            <a:pPr lvl="0"/>
            <a:r>
              <a:rPr kumimoji="1" lang="ja-JP" altLang="en-US" sz="1100" dirty="0">
                <a:latin typeface="ＭＳ 明朝" panose="02020609040205080304" pitchFamily="17" charset="-128"/>
                <a:ea typeface="ＭＳ 明朝" panose="02020609040205080304" pitchFamily="17" charset="-128"/>
              </a:rPr>
              <a:t>　</a:t>
            </a:r>
            <a:r>
              <a:rPr lang="en-US" altLang="ja-JP" sz="1100" dirty="0">
                <a:solidFill>
                  <a:prstClr val="black"/>
                </a:solidFill>
                <a:latin typeface="ＭＳ 明朝" panose="02020609040205080304" pitchFamily="17" charset="-128"/>
                <a:ea typeface="ＭＳ 明朝" panose="02020609040205080304" pitchFamily="17" charset="-128"/>
              </a:rPr>
              <a:t>Q</a:t>
            </a:r>
            <a:r>
              <a:rPr lang="ja-JP" altLang="en-US" sz="1100" dirty="0">
                <a:solidFill>
                  <a:prstClr val="black"/>
                </a:solidFill>
                <a:latin typeface="ＭＳ 明朝" panose="02020609040205080304" pitchFamily="17" charset="-128"/>
                <a:ea typeface="ＭＳ 明朝" panose="02020609040205080304" pitchFamily="17" charset="-128"/>
              </a:rPr>
              <a:t>：皆さんの組織での苦情処理状況は？</a:t>
            </a:r>
            <a:endParaRPr lang="en-US" altLang="ja-JP" sz="1100" dirty="0">
              <a:solidFill>
                <a:prstClr val="black"/>
              </a:solidFill>
              <a:latin typeface="ＭＳ 明朝" panose="02020609040205080304" pitchFamily="17" charset="-128"/>
              <a:ea typeface="ＭＳ 明朝" panose="02020609040205080304" pitchFamily="17" charset="-128"/>
            </a:endParaRPr>
          </a:p>
          <a:p>
            <a:pPr lvl="0"/>
            <a:r>
              <a:rPr lang="ja-JP" altLang="en-US" sz="1100" dirty="0">
                <a:solidFill>
                  <a:prstClr val="black"/>
                </a:solidFill>
                <a:latin typeface="ＭＳ 明朝" panose="02020609040205080304" pitchFamily="17" charset="-128"/>
                <a:ea typeface="ＭＳ 明朝" panose="02020609040205080304" pitchFamily="17" charset="-128"/>
              </a:rPr>
              <a:t>　　　　皆さんの相談支援事業所での苦情は？（実は苦情は外でいわれている）</a:t>
            </a:r>
            <a:endParaRPr lang="en-US" altLang="ja-JP" sz="1100" dirty="0">
              <a:solidFill>
                <a:prstClr val="black"/>
              </a:solidFill>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①気軽に聞けるようにする。</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②できること、できないことをわかりやすくはっきり伝える</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③組織に課題がある場合が多い</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④組織体制の見直しが必要な場合も</a:t>
            </a:r>
          </a:p>
          <a:p>
            <a:endParaRPr lang="en-US" altLang="ja-JP" sz="1100" b="0" i="0" dirty="0">
              <a:solidFill>
                <a:srgbClr val="000000"/>
              </a:solidFill>
              <a:effectLst/>
              <a:latin typeface="ＭＳ 明朝" panose="02020609040205080304" pitchFamily="17" charset="-128"/>
              <a:ea typeface="ＭＳ 明朝" panose="02020609040205080304" pitchFamily="17" charset="-128"/>
            </a:endParaRPr>
          </a:p>
          <a:p>
            <a:endParaRPr lang="en-US" altLang="ja-JP" sz="1100" b="0" i="0" dirty="0">
              <a:solidFill>
                <a:srgbClr val="000000"/>
              </a:solidFill>
              <a:effectLst/>
              <a:latin typeface="ＭＳ 明朝" panose="02020609040205080304" pitchFamily="17" charset="-128"/>
              <a:ea typeface="ＭＳ 明朝" panose="02020609040205080304" pitchFamily="17" charset="-128"/>
            </a:endParaRPr>
          </a:p>
          <a:p>
            <a:endParaRPr lang="en-US" altLang="ja-JP" sz="1100" b="0" i="0" dirty="0">
              <a:solidFill>
                <a:srgbClr val="000000"/>
              </a:solidFill>
              <a:effectLst/>
              <a:latin typeface="ＭＳ 明朝" panose="02020609040205080304" pitchFamily="17" charset="-128"/>
              <a:ea typeface="ＭＳ 明朝" panose="02020609040205080304" pitchFamily="17" charset="-128"/>
            </a:endParaRPr>
          </a:p>
          <a:p>
            <a:r>
              <a:rPr lang="ja-JP" altLang="en-US" sz="1100" b="0" i="0" dirty="0">
                <a:solidFill>
                  <a:srgbClr val="000000"/>
                </a:solidFill>
                <a:effectLst/>
                <a:latin typeface="ＭＳ 明朝" panose="02020609040205080304" pitchFamily="17" charset="-128"/>
                <a:ea typeface="ＭＳ 明朝" panose="02020609040205080304" pitchFamily="17" charset="-128"/>
              </a:rPr>
              <a:t>●「運営適正化委員会」は社会福祉法（第</a:t>
            </a:r>
            <a:r>
              <a:rPr lang="en-US" altLang="ja-JP" sz="1100" b="0" i="0" dirty="0">
                <a:solidFill>
                  <a:srgbClr val="000000"/>
                </a:solidFill>
                <a:effectLst/>
                <a:latin typeface="ＭＳ 明朝" panose="02020609040205080304" pitchFamily="17" charset="-128"/>
                <a:ea typeface="ＭＳ 明朝" panose="02020609040205080304" pitchFamily="17" charset="-128"/>
              </a:rPr>
              <a:t>83</a:t>
            </a:r>
            <a:r>
              <a:rPr lang="ja-JP" altLang="en-US" sz="1100" b="0" i="0" dirty="0">
                <a:solidFill>
                  <a:srgbClr val="000000"/>
                </a:solidFill>
                <a:effectLst/>
                <a:latin typeface="ＭＳ 明朝" panose="02020609040205080304" pitchFamily="17" charset="-128"/>
                <a:ea typeface="ＭＳ 明朝" panose="02020609040205080304" pitchFamily="17" charset="-128"/>
              </a:rPr>
              <a:t>条など）に基づき、都道府県社会福祉協議会に設置され、福祉サービス利用援助事業（日常生活自立支援事業）の適正な運営の確保や、事業者段階では解決が困難な福祉サービスの苦情解決事業に取り組んでいます。</a:t>
            </a:r>
            <a:endParaRPr lang="en-US" altLang="ja-JP" sz="1100" b="0" i="0" dirty="0">
              <a:solidFill>
                <a:srgbClr val="000000"/>
              </a:solidFill>
              <a:effectLst/>
              <a:latin typeface="ＭＳ 明朝" panose="02020609040205080304" pitchFamily="17" charset="-128"/>
              <a:ea typeface="ＭＳ 明朝" panose="02020609040205080304" pitchFamily="17" charset="-128"/>
            </a:endParaRPr>
          </a:p>
          <a:p>
            <a:endParaRPr kumimoji="1" lang="en-US" altLang="ja-JP" sz="1100" b="0" i="0" dirty="0">
              <a:solidFill>
                <a:srgbClr val="000000"/>
              </a:solidFill>
              <a:effectLst/>
              <a:latin typeface="ＭＳ 明朝" panose="02020609040205080304" pitchFamily="17" charset="-128"/>
              <a:ea typeface="ＭＳ 明朝" panose="02020609040205080304" pitchFamily="17" charset="-128"/>
            </a:endParaRPr>
          </a:p>
          <a:p>
            <a:endParaRPr kumimoji="1" lang="en-US" altLang="ja-JP" b="0" i="0" dirty="0">
              <a:solidFill>
                <a:srgbClr val="000000"/>
              </a:solidFill>
              <a:effectLst/>
              <a:latin typeface="YuGothic"/>
            </a:endParaRP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18</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83998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近年の苦情の傾向として、障害者が全体の半数以上を占めている。</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19</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241985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a:t>
            </a:fld>
            <a:endParaRPr lang="ja-JP" altLang="en-US" dirty="0"/>
          </a:p>
        </p:txBody>
      </p:sp>
    </p:spTree>
    <p:extLst>
      <p:ext uri="{BB962C8B-B14F-4D97-AF65-F5344CB8AC3E}">
        <p14:creationId xmlns:p14="http://schemas.microsoft.com/office/powerpoint/2010/main" val="367044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20</a:t>
            </a:fld>
            <a:endParaRPr lang="ja-JP" altLang="en-US" dirty="0"/>
          </a:p>
        </p:txBody>
      </p:sp>
    </p:spTree>
    <p:extLst>
      <p:ext uri="{BB962C8B-B14F-4D97-AF65-F5344CB8AC3E}">
        <p14:creationId xmlns:p14="http://schemas.microsoft.com/office/powerpoint/2010/main" val="383118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pPr rtl="0"/>
              <a:t>21</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96663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茶色➢</a:t>
            </a:r>
            <a:endParaRPr kumimoji="1" lang="en-US" altLang="ja-JP" dirty="0"/>
          </a:p>
          <a:p>
            <a:endParaRPr kumimoji="1" lang="en-US" altLang="ja-JP" dirty="0"/>
          </a:p>
          <a:p>
            <a:r>
              <a:rPr kumimoji="1" lang="ja-JP" altLang="en-US" dirty="0"/>
              <a:t>青色➢</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22</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410082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業務の煩雑さが増えていきながらも</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運営、経営的な視点も求められる。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23</a:t>
            </a:fld>
            <a:endParaRPr lang="ja-JP" altLang="en-US" dirty="0"/>
          </a:p>
        </p:txBody>
      </p:sp>
    </p:spTree>
    <p:extLst>
      <p:ext uri="{BB962C8B-B14F-4D97-AF65-F5344CB8AC3E}">
        <p14:creationId xmlns:p14="http://schemas.microsoft.com/office/powerpoint/2010/main" val="120742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一度、客観的に業務を点検する機会も必要。</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こういったシートなどを確認し、管理者だけでなく、組織</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あるいは、主任相談支援専門員として他の事業所との話し合いを行う際の</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ツールとしても活用しても面白い。</a:t>
            </a:r>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24</a:t>
            </a:fld>
            <a:endParaRPr lang="ja-JP" altLang="en-US" dirty="0"/>
          </a:p>
        </p:txBody>
      </p:sp>
    </p:spTree>
    <p:extLst>
      <p:ext uri="{BB962C8B-B14F-4D97-AF65-F5344CB8AC3E}">
        <p14:creationId xmlns:p14="http://schemas.microsoft.com/office/powerpoint/2010/main" val="1174516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どのように評価、整理してくかを次のスライドで説明していきます。</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25</a:t>
            </a:fld>
            <a:endParaRPr lang="ja-JP" altLang="en-US" dirty="0"/>
          </a:p>
        </p:txBody>
      </p:sp>
    </p:spTree>
    <p:extLst>
      <p:ext uri="{BB962C8B-B14F-4D97-AF65-F5344CB8AC3E}">
        <p14:creationId xmlns:p14="http://schemas.microsoft.com/office/powerpoint/2010/main" val="408407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相談支援におけるリスク管理として、５つの視点が挙げられます。</a:t>
            </a:r>
            <a:endParaRPr kumimoji="1" lang="en-US" altLang="ja-JP" sz="1100" dirty="0">
              <a:latin typeface="ＭＳ 明朝" panose="02020609040205080304" pitchFamily="17" charset="-128"/>
              <a:ea typeface="ＭＳ 明朝" panose="02020609040205080304" pitchFamily="17" charset="-128"/>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26</a:t>
            </a:fld>
            <a:endParaRPr lang="ja-JP" altLang="en-US" dirty="0"/>
          </a:p>
        </p:txBody>
      </p:sp>
    </p:spTree>
    <p:extLst>
      <p:ext uri="{BB962C8B-B14F-4D97-AF65-F5344CB8AC3E}">
        <p14:creationId xmlns:p14="http://schemas.microsoft.com/office/powerpoint/2010/main" val="798402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27</a:t>
            </a:fld>
            <a:endParaRPr lang="ja-JP" altLang="en-US" dirty="0"/>
          </a:p>
        </p:txBody>
      </p:sp>
    </p:spTree>
    <p:extLst>
      <p:ext uri="{BB962C8B-B14F-4D97-AF65-F5344CB8AC3E}">
        <p14:creationId xmlns:p14="http://schemas.microsoft.com/office/powerpoint/2010/main" val="1596396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視点</a:t>
            </a:r>
            <a:r>
              <a:rPr kumimoji="1" lang="en-US" altLang="ja-JP" sz="1100" dirty="0">
                <a:latin typeface="ＭＳ 明朝" panose="02020609040205080304" pitchFamily="17" charset="-128"/>
                <a:ea typeface="ＭＳ 明朝" panose="02020609040205080304" pitchFamily="17" charset="-128"/>
              </a:rPr>
              <a:t>1</a:t>
            </a:r>
            <a:r>
              <a:rPr kumimoji="1" lang="ja-JP" altLang="en-US" sz="1100" dirty="0">
                <a:latin typeface="ＭＳ 明朝" panose="02020609040205080304" pitchFamily="17" charset="-128"/>
                <a:ea typeface="ＭＳ 明朝" panose="02020609040205080304" pitchFamily="17" charset="-128"/>
              </a:rPr>
              <a:t>～～～～　</a:t>
            </a:r>
            <a:r>
              <a:rPr kumimoji="1" lang="en-US" altLang="ja-JP" sz="1100" dirty="0">
                <a:latin typeface="ＭＳ 明朝" panose="02020609040205080304" pitchFamily="17" charset="-128"/>
                <a:ea typeface="ＭＳ 明朝" panose="02020609040205080304" pitchFamily="17" charset="-128"/>
              </a:rPr>
              <a:t>3</a:t>
            </a:r>
            <a:r>
              <a:rPr kumimoji="1" lang="ja-JP" altLang="en-US" sz="1100" dirty="0">
                <a:latin typeface="ＭＳ 明朝" panose="02020609040205080304" pitchFamily="17" charset="-128"/>
                <a:ea typeface="ＭＳ 明朝" panose="02020609040205080304" pitchFamily="17" charset="-128"/>
              </a:rPr>
              <a:t>つのカテゴリに分けて考えることができる。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例えば、相談支援専門員の言葉遣い、マナーが悪くて苦情などが生じた場合、</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①相談支援専門員という人に対するリスク。</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➡個人としては、ビジネスマナーの習熟や、自己研鑽を積む、社会人、対人援助職としての自覚</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②事業所、組織としては</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服務規程を見直したり、職員への周知や研修の機会の確保などがある。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地域の中では、事例検討などを行い、どの機関が何に取り組むか、どういう姿勢で関わるかなどを</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検討していく事なども必要である。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いずれも、利用者を中心にして、基本的な価値や相談支援専門員としての姿勢を根底においておく必要がある。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28</a:t>
            </a:fld>
            <a:endParaRPr lang="ja-JP" altLang="en-US" dirty="0"/>
          </a:p>
        </p:txBody>
      </p:sp>
    </p:spTree>
    <p:extLst>
      <p:ext uri="{BB962C8B-B14F-4D97-AF65-F5344CB8AC3E}">
        <p14:creationId xmlns:p14="http://schemas.microsoft.com/office/powerpoint/2010/main" val="4230644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次に、相談支援及びその周辺業務関するリスクマネジメントですが、</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事例提供の際に、同意書は使用しているがご指摘を受けたこともある。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皆さんは、この例をみてみて、どうか？</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経験ないか、ちょっと隣の人と話してみて。</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29</a:t>
            </a:fld>
            <a:endParaRPr lang="ja-JP" altLang="en-US" dirty="0"/>
          </a:p>
        </p:txBody>
      </p:sp>
    </p:spTree>
    <p:extLst>
      <p:ext uri="{BB962C8B-B14F-4D97-AF65-F5344CB8AC3E}">
        <p14:creationId xmlns:p14="http://schemas.microsoft.com/office/powerpoint/2010/main" val="418117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広く浅く学ぶコマであるが、主任相談支援専門員だと管理者、どれだけ早くとも中堅者以上の方であるので、「人員体制が充実していない、管理者や法人の理解がないまま運営している」といった声も聞かれる中で、</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事業所や法人それぞれが、置かれている状況は違うかもしれないが、相談支援の重要性を伝えていく仕掛けづくりを行なっていくことは必要である。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「主任相談支援専門員」は、人材育成の役割もある中で、自分の事業所や法人の理解が得られていない中で、対外的な活動を展開してくことは難しい。</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➡だからこそ、今言ったように相談支援の意義を十分に理解してもらえるような仕掛けづくりが必要になるということになります。</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a:t>
            </a:fld>
            <a:endParaRPr lang="ja-JP" altLang="en-US" dirty="0"/>
          </a:p>
        </p:txBody>
      </p:sp>
    </p:spTree>
    <p:extLst>
      <p:ext uri="{BB962C8B-B14F-4D97-AF65-F5344CB8AC3E}">
        <p14:creationId xmlns:p14="http://schemas.microsoft.com/office/powerpoint/2010/main" val="3085439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直接支援ではないが、利用者の相談を最前線で受け止めたり、対峙する場面が多い</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相談員には、利用者のマネジメントを行う際のリスクもある。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①　出入りする相談員が盗ったんじゃないの？</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②　節度、ルール、相談員は何でもしてくれる？など依存的になってしまっている方への対応</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③　解決の難しい特性のある利用者への対峙　➡　相談員が抱え込んでしまって、悩みふせったり、</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自責の念にかられることも。</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30</a:t>
            </a:fld>
            <a:endParaRPr lang="ja-JP" altLang="en-US" dirty="0"/>
          </a:p>
        </p:txBody>
      </p:sp>
    </p:spTree>
    <p:extLst>
      <p:ext uri="{BB962C8B-B14F-4D97-AF65-F5344CB8AC3E}">
        <p14:creationId xmlns:p14="http://schemas.microsoft.com/office/powerpoint/2010/main" val="2806862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そして、</a:t>
            </a:r>
            <a:r>
              <a:rPr kumimoji="1" lang="en-US" altLang="ja-JP" sz="1100" dirty="0">
                <a:latin typeface="ＭＳ 明朝" panose="02020609040205080304" pitchFamily="17" charset="-128"/>
                <a:ea typeface="ＭＳ 明朝" panose="02020609040205080304" pitchFamily="17" charset="-128"/>
              </a:rPr>
              <a:t>4</a:t>
            </a:r>
            <a:r>
              <a:rPr kumimoji="1" lang="ja-JP" altLang="en-US" sz="1100" dirty="0">
                <a:latin typeface="ＭＳ 明朝" panose="02020609040205080304" pitchFamily="17" charset="-128"/>
                <a:ea typeface="ＭＳ 明朝" panose="02020609040205080304" pitchFamily="17" charset="-128"/>
              </a:rPr>
              <a:t>つめに</a:t>
            </a:r>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31</a:t>
            </a:fld>
            <a:endParaRPr lang="ja-JP" altLang="en-US" dirty="0"/>
          </a:p>
        </p:txBody>
      </p:sp>
    </p:spTree>
    <p:extLst>
      <p:ext uri="{BB962C8B-B14F-4D97-AF65-F5344CB8AC3E}">
        <p14:creationId xmlns:p14="http://schemas.microsoft.com/office/powerpoint/2010/main" val="4195928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sz="1100" dirty="0">
                <a:latin typeface="ＭＳ 明朝" panose="02020609040205080304" pitchFamily="17" charset="-128"/>
                <a:ea typeface="ＭＳ 明朝" panose="02020609040205080304" pitchFamily="17" charset="-128"/>
              </a:rPr>
              <a:t>一人事業所などには、主任相談支援専門員から「困っていることはないか」と目配せ、声掛けして</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あげることも大切。</a:t>
            </a:r>
            <a:endParaRPr kumimoji="1" lang="en-US" altLang="ja-JP"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32</a:t>
            </a:fld>
            <a:endParaRPr lang="ja-JP" altLang="en-US" dirty="0"/>
          </a:p>
        </p:txBody>
      </p:sp>
    </p:spTree>
    <p:extLst>
      <p:ext uri="{BB962C8B-B14F-4D97-AF65-F5344CB8AC3E}">
        <p14:creationId xmlns:p14="http://schemas.microsoft.com/office/powerpoint/2010/main" val="230753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一般的にリスクマネジメントの基本プロセスとしては、現状把握、要因分析</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そして予防の実施、検証とあるが、こういった機会をどこでじっしできるか？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苦情対策委員会や、虐待防止委員会など現在、色々な委員会があるが</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自分の組織ではどの場面で、行なっているか、そしてその具体的内容も</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理解しておく事が必要になります。</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33</a:t>
            </a:fld>
            <a:endParaRPr lang="ja-JP" altLang="en-US" dirty="0"/>
          </a:p>
        </p:txBody>
      </p:sp>
    </p:spTree>
    <p:extLst>
      <p:ext uri="{BB962C8B-B14F-4D97-AF65-F5344CB8AC3E}">
        <p14:creationId xmlns:p14="http://schemas.microsoft.com/office/powerpoint/2010/main" val="3231431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この項のまとめとして</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34</a:t>
            </a:fld>
            <a:endParaRPr lang="ja-JP" altLang="en-US" dirty="0"/>
          </a:p>
        </p:txBody>
      </p:sp>
    </p:spTree>
    <p:extLst>
      <p:ext uri="{BB962C8B-B14F-4D97-AF65-F5344CB8AC3E}">
        <p14:creationId xmlns:p14="http://schemas.microsoft.com/office/powerpoint/2010/main" val="1968209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D0BB8-C865-539A-99E3-1419C0CDEE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354937-8B5A-2603-950E-F9D6880F464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D9ABE9-CD0D-03E9-7EB4-75F274904498}"/>
              </a:ext>
            </a:extLst>
          </p:cNvPr>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この項のまとめとして</a:t>
            </a:r>
          </a:p>
        </p:txBody>
      </p:sp>
      <p:sp>
        <p:nvSpPr>
          <p:cNvPr id="4" name="フッター プレースホルダー 3">
            <a:extLst>
              <a:ext uri="{FF2B5EF4-FFF2-40B4-BE49-F238E27FC236}">
                <a16:creationId xmlns:a16="http://schemas.microsoft.com/office/drawing/2014/main" id="{7CC173DA-3621-D2FC-792D-887B976DC2AF}"/>
              </a:ext>
            </a:extLst>
          </p:cNvPr>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a:extLst>
              <a:ext uri="{FF2B5EF4-FFF2-40B4-BE49-F238E27FC236}">
                <a16:creationId xmlns:a16="http://schemas.microsoft.com/office/drawing/2014/main" id="{CBC4E008-031A-E4E4-2550-4CC141171A8F}"/>
              </a:ext>
            </a:extLst>
          </p:cNvPr>
          <p:cNvSpPr>
            <a:spLocks noGrp="1"/>
          </p:cNvSpPr>
          <p:nvPr>
            <p:ph type="sldNum" sz="quarter" idx="5"/>
          </p:nvPr>
        </p:nvSpPr>
        <p:spPr/>
        <p:txBody>
          <a:bodyPr/>
          <a:lstStyle/>
          <a:p>
            <a:fld id="{82869989-EB00-4EE7-BCB5-25BDC5BB29F8}" type="slidenum">
              <a:rPr lang="en-US" altLang="ja-JP" smtClean="0"/>
              <a:pPr/>
              <a:t>35</a:t>
            </a:fld>
            <a:endParaRPr lang="ja-JP" altLang="en-US" dirty="0"/>
          </a:p>
        </p:txBody>
      </p:sp>
    </p:spTree>
    <p:extLst>
      <p:ext uri="{BB962C8B-B14F-4D97-AF65-F5344CB8AC3E}">
        <p14:creationId xmlns:p14="http://schemas.microsoft.com/office/powerpoint/2010/main" val="584468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36</a:t>
            </a:fld>
            <a:endParaRPr lang="ja-JP" altLang="en-US" dirty="0"/>
          </a:p>
        </p:txBody>
      </p:sp>
    </p:spTree>
    <p:extLst>
      <p:ext uri="{BB962C8B-B14F-4D97-AF65-F5344CB8AC3E}">
        <p14:creationId xmlns:p14="http://schemas.microsoft.com/office/powerpoint/2010/main" val="2777925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30908">
              <a:defRPr/>
            </a:pPr>
            <a:fld id="{82869989-EB00-4EE7-BCB5-25BDC5BB29F8}" type="slidenum">
              <a:rPr lang="en-US" altLang="ja-JP">
                <a:solidFill>
                  <a:srgbClr val="2D2E2D"/>
                </a:solidFill>
              </a:rPr>
              <a:pPr defTabSz="930908">
                <a:defRPr/>
              </a:pPr>
              <a:t>37</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30908">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1563742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運営や経営を意識して、継続した事業を行なうには、コンプライアンスが求められるわけ。</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例えば、私たち相談支援事業所でいえば</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計画相談を行う際に定められている記録等の整備</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虐待防止委員会の開催、会議録の保存、周知</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a:t>
            </a:r>
            <a:r>
              <a:rPr kumimoji="1" lang="en-US" altLang="ja-JP" sz="1100" dirty="0">
                <a:latin typeface="ＭＳ 明朝" panose="02020609040205080304" pitchFamily="17" charset="-128"/>
                <a:ea typeface="ＭＳ 明朝" panose="02020609040205080304" pitchFamily="17" charset="-128"/>
              </a:rPr>
              <a:t>BCP</a:t>
            </a:r>
            <a:r>
              <a:rPr kumimoji="1" lang="ja-JP" altLang="en-US" sz="1100" dirty="0">
                <a:latin typeface="ＭＳ 明朝" panose="02020609040205080304" pitchFamily="17" charset="-128"/>
                <a:ea typeface="ＭＳ 明朝" panose="02020609040205080304" pitchFamily="17" charset="-128"/>
              </a:rPr>
              <a:t>の策定、個人情報の保護</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など、一つの事業所でも様々な法令に則って行う事があるわけです。</a:t>
            </a:r>
            <a:endParaRPr kumimoji="1" lang="en-US" altLang="ja-JP" sz="1100" dirty="0">
              <a:latin typeface="ＭＳ 明朝" panose="02020609040205080304" pitchFamily="17" charset="-128"/>
              <a:ea typeface="ＭＳ 明朝" panose="02020609040205080304" pitchFamily="17" charset="-128"/>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38</a:t>
            </a:fld>
            <a:endParaRPr lang="ja-JP" altLang="en-US" dirty="0"/>
          </a:p>
        </p:txBody>
      </p:sp>
    </p:spTree>
    <p:extLst>
      <p:ext uri="{BB962C8B-B14F-4D97-AF65-F5344CB8AC3E}">
        <p14:creationId xmlns:p14="http://schemas.microsoft.com/office/powerpoint/2010/main" val="3024227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a:t>
            </a:r>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コムスン事件</a:t>
            </a:r>
            <a:r>
              <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a:t>
            </a:r>
          </a:p>
          <a:p>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大手介護サービス会社であるコムスンが不正請求や虚偽報告などの違法行為を行っていたことが発覚し、</a:t>
            </a:r>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事業撤退に追い込まれた事案です。 この事件により、約</a:t>
            </a:r>
            <a:r>
              <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8</a:t>
            </a:r>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万人の利用者と</a:t>
            </a:r>
            <a:r>
              <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2</a:t>
            </a:r>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万人の従業員が影響を受けたと</a:t>
            </a:r>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言われている。</a:t>
            </a:r>
            <a:endParaRPr kumimoji="1"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endParaRPr kumimoji="1"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介護サービス継続の危機は、事業自体を別法人に委譲して対応した。</a:t>
            </a:r>
            <a:endParaRPr kumimoji="1" lang="ja-JP" altLang="en-US" sz="1100" dirty="0">
              <a:latin typeface="ＭＳ 明朝" panose="02020609040205080304" pitchFamily="17" charset="-128"/>
              <a:ea typeface="ＭＳ 明朝" panose="02020609040205080304" pitchFamily="17" charset="-128"/>
            </a:endParaRP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39</a:t>
            </a:fld>
            <a:endParaRPr lang="ja-JP" altLang="en-US" dirty="0"/>
          </a:p>
        </p:txBody>
      </p:sp>
    </p:spTree>
    <p:extLst>
      <p:ext uri="{BB962C8B-B14F-4D97-AF65-F5344CB8AC3E}">
        <p14:creationId xmlns:p14="http://schemas.microsoft.com/office/powerpoint/2010/main" val="155466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58">
              <a:defRPr/>
            </a:pPr>
            <a:r>
              <a:rPr kumimoji="1" lang="ja-JP" altLang="en-US" sz="1100" dirty="0">
                <a:latin typeface="ＭＳ 明朝" panose="02020609040205080304" pitchFamily="17" charset="-128"/>
                <a:ea typeface="ＭＳ 明朝" panose="02020609040205080304" pitchFamily="17" charset="-128"/>
              </a:rPr>
              <a:t>獲得目標として、～～～　　　　～～～～</a:t>
            </a:r>
            <a:endParaRPr kumimoji="1" lang="en-US" altLang="ja-JP" sz="1100" dirty="0">
              <a:latin typeface="ＭＳ 明朝" panose="02020609040205080304" pitchFamily="17" charset="-128"/>
              <a:ea typeface="ＭＳ 明朝" panose="02020609040205080304" pitchFamily="17" charset="-128"/>
            </a:endParaRPr>
          </a:p>
          <a:p>
            <a:pPr defTabSz="914058">
              <a:defRPr/>
            </a:pPr>
            <a:r>
              <a:rPr kumimoji="1" lang="ja-JP" altLang="en-US" sz="1100" dirty="0">
                <a:latin typeface="ＭＳ 明朝" panose="02020609040205080304" pitchFamily="17" charset="-128"/>
                <a:ea typeface="ＭＳ 明朝" panose="02020609040205080304" pitchFamily="17" charset="-128"/>
              </a:rPr>
              <a:t>を広く浅く理解していければと思います。</a:t>
            </a:r>
            <a:endParaRPr kumimoji="1" lang="en-US" altLang="ja-JP" sz="1100" dirty="0">
              <a:latin typeface="ＭＳ 明朝" panose="02020609040205080304" pitchFamily="17" charset="-128"/>
              <a:ea typeface="ＭＳ 明朝" panose="02020609040205080304" pitchFamily="17" charset="-128"/>
            </a:endParaRPr>
          </a:p>
          <a:p>
            <a:pPr defTabSz="914058">
              <a:defRPr/>
            </a:pPr>
            <a:endParaRPr kumimoji="1" lang="en-US" altLang="ja-JP" sz="1100" dirty="0">
              <a:latin typeface="ＭＳ 明朝" panose="02020609040205080304" pitchFamily="17" charset="-128"/>
              <a:ea typeface="ＭＳ 明朝" panose="02020609040205080304" pitchFamily="17" charset="-128"/>
            </a:endParaRPr>
          </a:p>
          <a:p>
            <a:pPr defTabSz="914058">
              <a:defRPr/>
            </a:pPr>
            <a:endParaRPr kumimoji="1" lang="en-US" altLang="ja-JP" dirty="0"/>
          </a:p>
        </p:txBody>
      </p:sp>
      <p:sp>
        <p:nvSpPr>
          <p:cNvPr id="4" name="スライド番号プレースホルダー 3"/>
          <p:cNvSpPr>
            <a:spLocks noGrp="1"/>
          </p:cNvSpPr>
          <p:nvPr>
            <p:ph type="sldNum" sz="quarter" idx="10"/>
          </p:nvPr>
        </p:nvSpPr>
        <p:spPr/>
        <p:txBody>
          <a:bodyPr/>
          <a:lstStyle/>
          <a:p>
            <a:pPr defTabSz="457029">
              <a:defRPr/>
            </a:pPr>
            <a:fld id="{D5BD4904-88E3-4337-B015-69759E71499F}" type="slidenum">
              <a:rPr kumimoji="1" lang="ja-JP" altLang="en-US" smtClean="0">
                <a:solidFill>
                  <a:prstClr val="black"/>
                </a:solidFill>
                <a:latin typeface="Calibri" panose="020F0502020204030204"/>
                <a:ea typeface="ＭＳ Ｐゴシック" panose="020B0600070205080204" pitchFamily="50" charset="-128"/>
              </a:rPr>
              <a:pPr defTabSz="457029">
                <a:defRPr/>
              </a:pPr>
              <a:t>4</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66170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a:latin typeface="ＭＳ 明朝" panose="02020609040205080304" pitchFamily="17" charset="-128"/>
                <a:ea typeface="ＭＳ 明朝" panose="02020609040205080304" pitchFamily="17" charset="-128"/>
              </a:rPr>
              <a:t>【</a:t>
            </a:r>
            <a:r>
              <a:rPr kumimoji="1" lang="ja-JP" altLang="en-US" sz="1100" dirty="0">
                <a:latin typeface="ＭＳ 明朝" panose="02020609040205080304" pitchFamily="17" charset="-128"/>
                <a:ea typeface="ＭＳ 明朝" panose="02020609040205080304" pitchFamily="17" charset="-128"/>
              </a:rPr>
              <a:t>法令を遵守するという事は</a:t>
            </a:r>
            <a:r>
              <a:rPr kumimoji="1" lang="en-US" altLang="ja-JP" sz="1100" dirty="0">
                <a:latin typeface="ＭＳ 明朝" panose="02020609040205080304" pitchFamily="17" charset="-128"/>
                <a:ea typeface="ＭＳ 明朝" panose="02020609040205080304" pitchFamily="17" charset="-128"/>
              </a:rPr>
              <a:t>】</a:t>
            </a:r>
          </a:p>
          <a:p>
            <a:r>
              <a:rPr kumimoji="1" lang="ja-JP" altLang="en-US" sz="1100" dirty="0">
                <a:latin typeface="ＭＳ 明朝" panose="02020609040205080304" pitchFamily="17" charset="-128"/>
                <a:ea typeface="ＭＳ 明朝" panose="02020609040205080304" pitchFamily="17" charset="-128"/>
              </a:rPr>
              <a:t>①国で定めるもの　最低限守るべきルール</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国民として、社会人として、社会生活上の最低限の法令、ルールを守る事。分野ごとの法律をまもるなんてことも国で定めるものに入ります。</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②それを受けて会社が定めるルール</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所属する法人や事業所など組織が定めているルール。具体的には、法人の理念、・・・・など職場で決めているルールを守る事。</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③そして、対人援助、福祉サービスに係る人間として</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　　専門職としての倫理や社会規範、マナー、さらには人権を守るための職業上の倫理なども含め守るということ。</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これらを、特に法人や対人援助の項目については、実践していく上で繋がっていることを理解すること。</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障がい福祉分野でいえば、法令遵守の建付けとしては、国の憲法があり、上位法として障害者基本法があり、社会福祉法があったり、その枝葉に障害者総合支援法や差別解消法などなどがあり、それらを受けて、法人の理念や対人援助の専門職倫理等に繋がっているという事を理解していきましょうという事。</a:t>
            </a:r>
          </a:p>
        </p:txBody>
      </p:sp>
      <p:sp>
        <p:nvSpPr>
          <p:cNvPr id="4" name="フッター プレースホルダー 3"/>
          <p:cNvSpPr>
            <a:spLocks noGrp="1"/>
          </p:cNvSpPr>
          <p:nvPr>
            <p:ph type="ftr" sz="quarter" idx="10"/>
          </p:nvPr>
        </p:nvSpPr>
        <p:spPr/>
        <p:txBody>
          <a:bodyPr/>
          <a:lstStyle/>
          <a:p>
            <a:pPr defTabSz="930908">
              <a:defRPr/>
            </a:pPr>
            <a:r>
              <a:rPr lang="zh-TW" altLang="en-US">
                <a:solidFill>
                  <a:srgbClr val="2D2E2D"/>
                </a:solidFill>
              </a:rPr>
              <a:t>令和元年度主任相談支援専門員養成研修</a:t>
            </a:r>
            <a:endParaRPr lang="ja-JP" altLang="en-US" dirty="0">
              <a:solidFill>
                <a:srgbClr val="2D2E2D"/>
              </a:solidFill>
            </a:endParaRPr>
          </a:p>
        </p:txBody>
      </p:sp>
      <p:sp>
        <p:nvSpPr>
          <p:cNvPr id="5" name="スライド番号プレースホルダー 4"/>
          <p:cNvSpPr>
            <a:spLocks noGrp="1"/>
          </p:cNvSpPr>
          <p:nvPr>
            <p:ph type="sldNum" sz="quarter" idx="11"/>
          </p:nvPr>
        </p:nvSpPr>
        <p:spPr/>
        <p:txBody>
          <a:bodyPr/>
          <a:lstStyle/>
          <a:p>
            <a:pPr defTabSz="930908">
              <a:defRPr/>
            </a:pPr>
            <a:fld id="{82869989-EB00-4EE7-BCB5-25BDC5BB29F8}" type="slidenum">
              <a:rPr lang="en-US" altLang="ja-JP">
                <a:solidFill>
                  <a:srgbClr val="2D2E2D"/>
                </a:solidFill>
              </a:rPr>
              <a:pPr defTabSz="930908">
                <a:defRPr/>
              </a:pPr>
              <a:t>40</a:t>
            </a:fld>
            <a:endParaRPr lang="ja-JP" altLang="en-US" dirty="0">
              <a:solidFill>
                <a:srgbClr val="2D2E2D"/>
              </a:solidFill>
            </a:endParaRPr>
          </a:p>
        </p:txBody>
      </p:sp>
    </p:spTree>
    <p:extLst>
      <p:ext uri="{BB962C8B-B14F-4D97-AF65-F5344CB8AC3E}">
        <p14:creationId xmlns:p14="http://schemas.microsoft.com/office/powerpoint/2010/main" val="332190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6050" y="1160463"/>
            <a:ext cx="4181475" cy="3135312"/>
          </a:xfrm>
        </p:spPr>
      </p:sp>
      <p:sp>
        <p:nvSpPr>
          <p:cNvPr id="3" name="ノート プレースホルダー 2"/>
          <p:cNvSpPr>
            <a:spLocks noGrp="1"/>
          </p:cNvSpPr>
          <p:nvPr>
            <p:ph type="body" idx="1"/>
          </p:nvPr>
        </p:nvSpPr>
        <p:spPr/>
        <p:txBody>
          <a:bodyPr/>
          <a:lstStyle/>
          <a:p>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①仲間内倫理とは、ある集団や組織内で通用する倫理観や道徳的な規範を指します。例えば、家族、友人、同僚、部活動の仲間など、具体的な集団の中で、その集団におけるルールや価値観を意識し、行動する際の基準として用いられます。</a:t>
            </a:r>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＞部活﻿内の特定のルールとか特定の仲間内でのルールなどですが、場合によっては社会的な倫理と</a:t>
            </a:r>
            <a:r>
              <a:rPr kumimoji="1"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乖離してしまうこともあるので、注意が必要。　仲間内倫理の大きな誤った使命感といえば、</a:t>
            </a:r>
            <a:r>
              <a:rPr kumimoji="1" lang="en-US" altLang="ja-JP" sz="1100" b="0" i="0" kern="1200" dirty="0">
                <a:solidFill>
                  <a:schemeClr val="tx1"/>
                </a:solidFill>
                <a:effectLst/>
                <a:latin typeface="ＭＳ 明朝" panose="02020609040205080304" pitchFamily="17" charset="-128"/>
                <a:ea typeface="ＭＳ 明朝" panose="02020609040205080304" pitchFamily="17" charset="-128"/>
                <a:cs typeface="+mn-cs"/>
              </a:rPr>
              <a:t>T4</a:t>
            </a:r>
            <a:r>
              <a:rPr kumimoji="1"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作戦（障害者の虐殺）私で最後にしてという著書がでています。時に必要な仲間内倫理でもあるけれど、私たち専門職としては、仲間内倫理よりも専門職の隣地を確立しておくことが大切だと言われています。</a:t>
            </a:r>
            <a:endParaRPr kumimoji="1"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endParaRPr kumimoji="1"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②</a:t>
            </a:r>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専門職倫理とは、特定の専門職が社会に対して持つ責任と行動規範を指します。</a:t>
            </a:r>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　</a:t>
            </a:r>
            <a:r>
              <a:rPr lang="ja-JP" altLang="en-US" sz="1100" dirty="0">
                <a:latin typeface="ＭＳ 明朝" panose="02020609040205080304" pitchFamily="17" charset="-128"/>
                <a:ea typeface="ＭＳ 明朝" panose="02020609040205080304" pitchFamily="17" charset="-128"/>
              </a:rPr>
              <a:t>専門職として「どうあるべきか」、「どのように行動すべきか」ということは、目にしやすいところでいえば障害者総合支援法の人員及び運営に関する基準にも明文化されています。　「専門職は専門知識や技能と厳格な倫理に基づいて誠実に職務を遂行することで初めて社会から信任を得ることができる」</a:t>
            </a:r>
            <a:endParaRPr lang="en-US" altLang="ja-JP" sz="1100" dirty="0">
              <a:latin typeface="ＭＳ 明朝" panose="02020609040205080304" pitchFamily="17" charset="-128"/>
              <a:ea typeface="ＭＳ 明朝" panose="02020609040205080304" pitchFamily="17" charset="-128"/>
            </a:endParaRPr>
          </a:p>
          <a:p>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lang="ja-JP" altLang="en-US" sz="1100" dirty="0">
                <a:latin typeface="ＭＳ 明朝" panose="02020609040205080304" pitchFamily="17" charset="-128"/>
                <a:ea typeface="ＭＳ 明朝" panose="02020609040205080304" pitchFamily="17" charset="-128"/>
              </a:rPr>
              <a:t>同じような意味では、プロフェッショナリズム（専門職意識）というものがあります。専門職としての知識、技術を持ち、高度な職業倫理を持って業務に従事すること、より深い知識の習得に努め、通訳能力の維持、向上に努めること。 「プロフェッショナリズム」とは、パフォーマンスの良い仕事ができるように、専門的な知識や技能の維持・向上に努め、職業倫理に基 づいて誠実に職務を遂行するなど専門職としての自覚と意識をいいます。</a:t>
            </a:r>
            <a:endParaRPr lang="en-US" altLang="ja-JP" sz="1100" dirty="0">
              <a:latin typeface="ＭＳ 明朝" panose="02020609040205080304" pitchFamily="17" charset="-128"/>
              <a:ea typeface="ＭＳ 明朝" panose="02020609040205080304" pitchFamily="17" charset="-128"/>
            </a:endParaRPr>
          </a:p>
          <a:p>
            <a:endParaRPr kumimoji="1"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　</a:t>
            </a:r>
            <a:endParaRPr kumimoji="1" lang="ja-JP" altLang="en-US" sz="1100"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pPr defTabSz="930908">
              <a:defRPr/>
            </a:pPr>
            <a:fld id="{94080A00-F216-2045-A8B9-0B59FA3CB65E}" type="slidenum">
              <a:rPr kumimoji="1" lang="ja-JP" altLang="en-US">
                <a:solidFill>
                  <a:srgbClr val="2D2E2D"/>
                </a:solidFill>
              </a:rPr>
              <a:pPr defTabSz="930908">
                <a:defRPr/>
              </a:pPr>
              <a:t>41</a:t>
            </a:fld>
            <a:endParaRPr kumimoji="1" lang="ja-JP" altLang="en-US">
              <a:solidFill>
                <a:srgbClr val="2D2E2D"/>
              </a:solidFill>
            </a:endParaRPr>
          </a:p>
        </p:txBody>
      </p:sp>
    </p:spTree>
    <p:extLst>
      <p:ext uri="{BB962C8B-B14F-4D97-AF65-F5344CB8AC3E}">
        <p14:creationId xmlns:p14="http://schemas.microsoft.com/office/powerpoint/2010/main" val="568438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本人ご家族の思い、そしてそこに社会資源、サービスなどの情報があって期待に変わっていくのですが、</a:t>
            </a:r>
            <a:endParaRPr kumimoji="1" lang="en-US" altLang="ja-JP" dirty="0"/>
          </a:p>
          <a:p>
            <a:endParaRPr kumimoji="1" lang="en-US" altLang="ja-JP" dirty="0"/>
          </a:p>
          <a:p>
            <a:r>
              <a:rPr kumimoji="1" lang="ja-JP" altLang="en-US" dirty="0"/>
              <a:t>その期待が、当然期待通りであれば満足感があるでしょうが、制度の狭間だったり、サービスの供給量だったり、</a:t>
            </a:r>
            <a:endParaRPr kumimoji="1" lang="en-US" altLang="ja-JP" dirty="0"/>
          </a:p>
          <a:p>
            <a:endParaRPr kumimoji="1" lang="en-US" altLang="ja-JP" dirty="0"/>
          </a:p>
          <a:p>
            <a:r>
              <a:rPr kumimoji="1" lang="ja-JP" altLang="en-US" dirty="0"/>
              <a:t>あるいは、当初よりもニーズが変化して大きく多様化していったときに、期待と供給量のバランスが大きくずれたりすると</a:t>
            </a:r>
            <a:endParaRPr kumimoji="1" lang="en-US" altLang="ja-JP" dirty="0"/>
          </a:p>
          <a:p>
            <a:endParaRPr kumimoji="1" lang="en-US" altLang="ja-JP" dirty="0"/>
          </a:p>
          <a:p>
            <a:r>
              <a:rPr kumimoji="1" lang="ja-JP" altLang="en-US" dirty="0"/>
              <a:t>不満につながる。</a:t>
            </a:r>
            <a:endParaRPr kumimoji="1" lang="en-US" altLang="ja-JP" dirty="0"/>
          </a:p>
          <a:p>
            <a:endParaRPr kumimoji="1" lang="en-US" altLang="ja-JP" dirty="0"/>
          </a:p>
          <a:p>
            <a:r>
              <a:rPr kumimoji="1" lang="ja-JP" altLang="en-US" dirty="0"/>
              <a:t>最後に書いてある、「期待と限界を対立軸に置かない」ということですが、あるある　ワードが、そうは言われてもそこまでは</a:t>
            </a:r>
            <a:endParaRPr kumimoji="1" lang="en-US" altLang="ja-JP" dirty="0"/>
          </a:p>
          <a:p>
            <a:endParaRPr kumimoji="1" lang="en-US" altLang="ja-JP" dirty="0"/>
          </a:p>
          <a:p>
            <a:r>
              <a:rPr kumimoji="1" lang="ja-JP" altLang="en-US" dirty="0"/>
              <a:t>できないよね～、とか</a:t>
            </a:r>
            <a:endParaRPr kumimoji="1" lang="en-US" altLang="ja-JP" dirty="0"/>
          </a:p>
          <a:p>
            <a:endParaRPr kumimoji="1" lang="en-US" altLang="ja-JP" dirty="0"/>
          </a:p>
          <a:p>
            <a:r>
              <a:rPr kumimoji="1" lang="ja-JP" altLang="en-US" dirty="0"/>
              <a:t>サービスの供給の限界はあるかもしれないが、支援の幅を広げたり、様々な支援をそれこそ本人と一緒に考えることに</a:t>
            </a:r>
            <a:endParaRPr kumimoji="1" lang="en-US" altLang="ja-JP" dirty="0"/>
          </a:p>
          <a:p>
            <a:endParaRPr kumimoji="1" lang="en-US" altLang="ja-JP" dirty="0"/>
          </a:p>
          <a:p>
            <a:r>
              <a:rPr kumimoji="1" lang="ja-JP" altLang="en-US" dirty="0"/>
              <a:t>限界をおいたりすると、そこで支援の幅が制限され、本人ご家族の不満につながる。</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42</a:t>
            </a:fld>
            <a:endParaRPr lang="ja-JP" altLang="en-US" dirty="0"/>
          </a:p>
        </p:txBody>
      </p:sp>
    </p:spTree>
    <p:extLst>
      <p:ext uri="{BB962C8B-B14F-4D97-AF65-F5344CB8AC3E}">
        <p14:creationId xmlns:p14="http://schemas.microsoft.com/office/powerpoint/2010/main" val="3049094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43</a:t>
            </a:fld>
            <a:endParaRPr lang="ja-JP" altLang="en-US" dirty="0"/>
          </a:p>
        </p:txBody>
      </p:sp>
    </p:spTree>
    <p:extLst>
      <p:ext uri="{BB962C8B-B14F-4D97-AF65-F5344CB8AC3E}">
        <p14:creationId xmlns:p14="http://schemas.microsoft.com/office/powerpoint/2010/main" val="2067881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44</a:t>
            </a:fld>
            <a:endParaRPr lang="ja-JP" altLang="en-US" dirty="0"/>
          </a:p>
        </p:txBody>
      </p:sp>
    </p:spTree>
    <p:extLst>
      <p:ext uri="{BB962C8B-B14F-4D97-AF65-F5344CB8AC3E}">
        <p14:creationId xmlns:p14="http://schemas.microsoft.com/office/powerpoint/2010/main" val="3203368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45</a:t>
            </a:fld>
            <a:endParaRPr lang="ja-JP" altLang="en-US" dirty="0"/>
          </a:p>
        </p:txBody>
      </p:sp>
    </p:spTree>
    <p:extLst>
      <p:ext uri="{BB962C8B-B14F-4D97-AF65-F5344CB8AC3E}">
        <p14:creationId xmlns:p14="http://schemas.microsoft.com/office/powerpoint/2010/main" val="1871178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spcBef>
                <a:spcPts val="2291"/>
              </a:spcBef>
            </a:pPr>
            <a:r>
              <a:rPr kumimoji="1" lang="ja-JP" altLang="en-US" sz="1100" dirty="0">
                <a:latin typeface="ＭＳ 明朝" panose="02020609040205080304" pitchFamily="17" charset="-128"/>
                <a:ea typeface="ＭＳ 明朝" panose="02020609040205080304" pitchFamily="17" charset="-128"/>
              </a:rPr>
              <a:t>服務規程・・・いわゆる会社で働く労働者のルール。</a:t>
            </a:r>
            <a:r>
              <a:rPr lang="ja-JP" altLang="en-US" sz="1100" dirty="0">
                <a:solidFill>
                  <a:srgbClr val="000000"/>
                </a:solidFill>
                <a:latin typeface="ＭＳ 明朝" panose="02020609040205080304" pitchFamily="17" charset="-128"/>
                <a:ea typeface="ＭＳ 明朝" panose="02020609040205080304" pitchFamily="17" charset="-128"/>
              </a:rPr>
              <a:t>会社の秩序維持、コンプライアンスの遵守にあります。</a:t>
            </a:r>
            <a:br>
              <a:rPr lang="ja-JP" altLang="en-US" sz="1100" dirty="0">
                <a:solidFill>
                  <a:srgbClr val="000000"/>
                </a:solidFill>
                <a:latin typeface="ＭＳ 明朝" panose="02020609040205080304" pitchFamily="17" charset="-128"/>
                <a:ea typeface="ＭＳ 明朝" panose="02020609040205080304" pitchFamily="17" charset="-128"/>
              </a:rPr>
            </a:br>
            <a:r>
              <a:rPr lang="ja-JP" altLang="en-US" sz="1100" dirty="0">
                <a:solidFill>
                  <a:srgbClr val="000000"/>
                </a:solidFill>
                <a:latin typeface="ＭＳ 明朝" panose="02020609040205080304" pitchFamily="17" charset="-128"/>
                <a:ea typeface="ＭＳ 明朝" panose="02020609040205080304" pitchFamily="17" charset="-128"/>
              </a:rPr>
              <a:t>ルールが曖昧だと、労働者が好き勝手に行動してしまい、ビジネス上思わぬ支障や労務トラブルが生じ、会社経営の悪化を招く可能性があります。</a:t>
            </a:r>
          </a:p>
          <a:p>
            <a:pPr fontAlgn="base">
              <a:spcBef>
                <a:spcPts val="2291"/>
              </a:spcBef>
            </a:pPr>
            <a:r>
              <a:rPr lang="ja-JP" altLang="en-US" sz="1100" dirty="0">
                <a:solidFill>
                  <a:srgbClr val="000000"/>
                </a:solidFill>
                <a:latin typeface="ＭＳ 明朝" panose="02020609040205080304" pitchFamily="17" charset="-128"/>
                <a:ea typeface="ＭＳ 明朝" panose="02020609040205080304" pitchFamily="17" charset="-128"/>
              </a:rPr>
              <a:t>また、昨今はパワハラやセクハラ、社内いじめ、情報漏えいなど、コンプライアンス違反による会社の不祥事が多発しており、会社の責任が問われる場面が多くなっています。服務規律によって、労働者の認識を統一させて秩序や法令を守れば、会社が受ける損害リスクを最小限に抑えることが可能です。さらに、服務規律を定めておけば、「きちんと社員を管理していた」という証拠としても有用です。就業規則とは、労働条件や労働者が働く上で守るべき規律について定めた規則です。</a:t>
            </a:r>
            <a:br>
              <a:rPr lang="ja-JP" altLang="en-US" sz="1100" dirty="0">
                <a:solidFill>
                  <a:srgbClr val="000000"/>
                </a:solidFill>
                <a:latin typeface="ＭＳ 明朝" panose="02020609040205080304" pitchFamily="17" charset="-128"/>
                <a:ea typeface="ＭＳ 明朝" panose="02020609040205080304" pitchFamily="17" charset="-128"/>
              </a:rPr>
            </a:br>
            <a:r>
              <a:rPr lang="ja-JP" altLang="en-US" sz="1100" dirty="0">
                <a:solidFill>
                  <a:srgbClr val="000000"/>
                </a:solidFill>
                <a:latin typeface="ＭＳ 明朝" panose="02020609040205080304" pitchFamily="17" charset="-128"/>
                <a:ea typeface="ＭＳ 明朝" panose="02020609040205080304" pitchFamily="17" charset="-128"/>
              </a:rPr>
              <a:t>就業規則への記載事項には、賃金や労働時間など必ず明記するべき「絶対的必要記載事項」と、賞与や表彰、制裁など、定めた場合は必ず明記するべき「相対的必要記載事項」があります。</a:t>
            </a:r>
          </a:p>
          <a:p>
            <a:pPr fontAlgn="base">
              <a:spcBef>
                <a:spcPts val="2291"/>
              </a:spcBef>
            </a:pPr>
            <a:r>
              <a:rPr lang="ja-JP" altLang="en-US" sz="1100" dirty="0">
                <a:solidFill>
                  <a:srgbClr val="000000"/>
                </a:solidFill>
                <a:latin typeface="ＭＳ 明朝" panose="02020609040205080304" pitchFamily="17" charset="-128"/>
                <a:ea typeface="ＭＳ 明朝" panose="02020609040205080304" pitchFamily="17" charset="-128"/>
              </a:rPr>
              <a:t>服務規律は「相対的必要記載事項」の一つとして就業規則に定められることが多く、就業規則の一部といえます。就業規則内に「第○章 服務規律」などと明記されることが通例です。</a:t>
            </a:r>
            <a:br>
              <a:rPr lang="ja-JP" altLang="en-US" sz="1100" dirty="0">
                <a:solidFill>
                  <a:srgbClr val="000000"/>
                </a:solidFill>
                <a:latin typeface="ＭＳ 明朝" panose="02020609040205080304" pitchFamily="17" charset="-128"/>
                <a:ea typeface="ＭＳ 明朝" panose="02020609040205080304" pitchFamily="17" charset="-128"/>
              </a:rPr>
            </a:br>
            <a:r>
              <a:rPr lang="ja-JP" altLang="en-US" sz="1100" dirty="0">
                <a:solidFill>
                  <a:srgbClr val="000000"/>
                </a:solidFill>
                <a:latin typeface="ＭＳ 明朝" panose="02020609040205080304" pitchFamily="17" charset="-128"/>
                <a:ea typeface="ＭＳ 明朝" panose="02020609040205080304" pitchFamily="17" charset="-128"/>
              </a:rPr>
              <a:t>なお、別途「服務規程」など、就業規則本体から独立して作成することも可能です。</a:t>
            </a:r>
          </a:p>
          <a:p>
            <a:pPr fontAlgn="base">
              <a:spcBef>
                <a:spcPts val="2291"/>
              </a:spcBef>
            </a:pPr>
            <a:r>
              <a:rPr lang="ja-JP" altLang="en-US" sz="1100" dirty="0">
                <a:solidFill>
                  <a:srgbClr val="000000"/>
                </a:solidFill>
                <a:latin typeface="ＭＳ 明朝" panose="02020609040205080304" pitchFamily="17" charset="-128"/>
                <a:ea typeface="ＭＳ 明朝" panose="02020609040205080304" pitchFamily="17" charset="-128"/>
              </a:rPr>
              <a:t>服務規律の作成は義務ではありませんが、就業規則については、常時雇用する労働者が</a:t>
            </a:r>
            <a:r>
              <a:rPr lang="en-US" altLang="ja-JP" sz="1100" dirty="0">
                <a:solidFill>
                  <a:srgbClr val="000000"/>
                </a:solidFill>
                <a:latin typeface="ＭＳ 明朝" panose="02020609040205080304" pitchFamily="17" charset="-128"/>
                <a:ea typeface="ＭＳ 明朝" panose="02020609040205080304" pitchFamily="17" charset="-128"/>
              </a:rPr>
              <a:t>10</a:t>
            </a:r>
            <a:r>
              <a:rPr lang="ja-JP" altLang="en-US" sz="1100" dirty="0">
                <a:solidFill>
                  <a:srgbClr val="000000"/>
                </a:solidFill>
                <a:latin typeface="ＭＳ 明朝" panose="02020609040205080304" pitchFamily="17" charset="-128"/>
                <a:ea typeface="ＭＳ 明朝" panose="02020609040205080304" pitchFamily="17" charset="-128"/>
              </a:rPr>
              <a:t>人以上の会社では必ず就業規則を作成し、労基署に届け出ることが義務付けられています。</a:t>
            </a:r>
          </a:p>
          <a:p>
            <a:pPr fontAlgn="base">
              <a:spcBef>
                <a:spcPts val="2291"/>
              </a:spcBef>
            </a:pPr>
            <a:r>
              <a:rPr lang="ja-JP" altLang="en-US" sz="1100" b="1" dirty="0">
                <a:solidFill>
                  <a:srgbClr val="333333"/>
                </a:solidFill>
                <a:latin typeface="ＭＳ 明朝" panose="02020609040205080304" pitchFamily="17" charset="-128"/>
                <a:ea typeface="ＭＳ 明朝" panose="02020609040205080304" pitchFamily="17" charset="-128"/>
              </a:rPr>
              <a:t>就業規則</a:t>
            </a:r>
            <a:br>
              <a:rPr lang="ja-JP" altLang="en-US" sz="1100" dirty="0">
                <a:latin typeface="ＭＳ 明朝" panose="02020609040205080304" pitchFamily="17" charset="-128"/>
                <a:ea typeface="ＭＳ 明朝" panose="02020609040205080304" pitchFamily="17" charset="-128"/>
              </a:rPr>
            </a:br>
            <a:r>
              <a:rPr lang="ja-JP" altLang="en-US" sz="1100" dirty="0">
                <a:solidFill>
                  <a:srgbClr val="333333"/>
                </a:solidFill>
                <a:latin typeface="ＭＳ 明朝" panose="02020609040205080304" pitchFamily="17" charset="-128"/>
                <a:ea typeface="ＭＳ 明朝" panose="02020609040205080304" pitchFamily="17" charset="-128"/>
              </a:rPr>
              <a:t>労働者の賃金、労働時間などの労働条件に関する事項や職場内の規律などについて定めた規則集です。</a:t>
            </a:r>
            <a:br>
              <a:rPr lang="ja-JP" altLang="en-US" sz="1100" dirty="0">
                <a:latin typeface="ＭＳ 明朝" panose="02020609040205080304" pitchFamily="17" charset="-128"/>
                <a:ea typeface="ＭＳ 明朝" panose="02020609040205080304" pitchFamily="17" charset="-128"/>
              </a:rPr>
            </a:br>
            <a:r>
              <a:rPr lang="ja-JP" altLang="en-US" sz="1100" dirty="0">
                <a:solidFill>
                  <a:srgbClr val="333333"/>
                </a:solidFill>
                <a:latin typeface="ＭＳ 明朝" panose="02020609040205080304" pitchFamily="17" charset="-128"/>
                <a:ea typeface="ＭＳ 明朝" panose="02020609040205080304" pitchFamily="17" charset="-128"/>
              </a:rPr>
              <a:t>服務規律は、職場内で労働者が守るべき最低限のルールを定めたものとして、就業規則の一部として作成します。服務規律は、就業規則とは異なり、義務的ではないものの、労働者全員に適用するルールとして会社が定めていくものになります</a:t>
            </a:r>
            <a:endParaRPr lang="ja-JP" altLang="en-US" sz="1100" dirty="0">
              <a:solidFill>
                <a:srgbClr val="000000"/>
              </a:solidFill>
              <a:latin typeface="ＭＳ 明朝" panose="02020609040205080304" pitchFamily="17" charset="-128"/>
              <a:ea typeface="ＭＳ 明朝" panose="02020609040205080304" pitchFamily="17" charset="-128"/>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46</a:t>
            </a:fld>
            <a:endParaRPr lang="ja-JP" altLang="en-US" dirty="0"/>
          </a:p>
        </p:txBody>
      </p:sp>
    </p:spTree>
    <p:extLst>
      <p:ext uri="{BB962C8B-B14F-4D97-AF65-F5344CB8AC3E}">
        <p14:creationId xmlns:p14="http://schemas.microsoft.com/office/powerpoint/2010/main" val="3672653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47</a:t>
            </a:fld>
            <a:endParaRPr lang="ja-JP" altLang="en-US" dirty="0"/>
          </a:p>
        </p:txBody>
      </p:sp>
    </p:spTree>
    <p:extLst>
      <p:ext uri="{BB962C8B-B14F-4D97-AF65-F5344CB8AC3E}">
        <p14:creationId xmlns:p14="http://schemas.microsoft.com/office/powerpoint/2010/main" val="4214860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930908">
              <a:defRPr/>
            </a:pPr>
            <a:fld id="{82869989-EB00-4EE7-BCB5-25BDC5BB29F8}" type="slidenum">
              <a:rPr lang="en-US" altLang="ja-JP">
                <a:solidFill>
                  <a:srgbClr val="2D2E2D"/>
                </a:solidFill>
              </a:rPr>
              <a:pPr defTabSz="930908">
                <a:defRPr/>
              </a:pPr>
              <a:t>48</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930908">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2527781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監査とありますが、監査とはある対象に関し、遵守すべき法令や社内規程などの規準に照らして、業務や成果物がそれらに則っているか健全にじっしできているか</a:t>
            </a:r>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lang="ja-JP" altLang="en-US" sz="1100" b="0" i="0" kern="1200" dirty="0">
                <a:solidFill>
                  <a:schemeClr val="tx1"/>
                </a:solidFill>
                <a:effectLst/>
                <a:latin typeface="ＭＳ 明朝" panose="02020609040205080304" pitchFamily="17" charset="-128"/>
                <a:ea typeface="ＭＳ 明朝" panose="02020609040205080304" pitchFamily="17" charset="-128"/>
                <a:cs typeface="+mn-cs"/>
              </a:rPr>
              <a:t>どうかじっしできているか確認するものです。</a:t>
            </a:r>
            <a:endParaRPr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endParaRPr kumimoji="1" lang="en-US" altLang="ja-JP" sz="1100" b="0" i="0" kern="1200" dirty="0">
              <a:solidFill>
                <a:schemeClr val="tx1"/>
              </a:solidFill>
              <a:effectLst/>
              <a:latin typeface="ＭＳ 明朝" panose="02020609040205080304" pitchFamily="17" charset="-128"/>
              <a:ea typeface="ＭＳ 明朝" panose="02020609040205080304" pitchFamily="17" charset="-128"/>
              <a:cs typeface="+mn-cs"/>
            </a:endParaRPr>
          </a:p>
          <a:p>
            <a:r>
              <a:rPr kumimoji="1" lang="ja-JP" altLang="en-US" sz="1100" dirty="0">
                <a:latin typeface="ＭＳ 明朝" panose="02020609040205080304" pitchFamily="17" charset="-128"/>
                <a:ea typeface="ＭＳ 明朝" panose="02020609040205080304" pitchFamily="17" charset="-128"/>
              </a:rPr>
              <a:t>ここでいうことは、主任相談支援専門員は、他事業所の監査をしなさいという事でなく、</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地域のリーダーとして、他事業所も取組みや支援が適正に行われているか、ルールにのっとって行われているかを</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把握し、（以下スライド）</a:t>
            </a:r>
            <a:endParaRPr kumimoji="1" lang="en-US" altLang="ja-JP" sz="1100" dirty="0">
              <a:latin typeface="ＭＳ 明朝" panose="02020609040205080304" pitchFamily="17" charset="-128"/>
              <a:ea typeface="ＭＳ 明朝" panose="02020609040205080304" pitchFamily="17" charset="-128"/>
            </a:endParaRPr>
          </a:p>
          <a:p>
            <a:endParaRPr kumimoji="1" lang="ja-JP" altLang="en-US"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49</a:t>
            </a:fld>
            <a:endParaRPr lang="ja-JP" altLang="en-US" dirty="0"/>
          </a:p>
        </p:txBody>
      </p:sp>
    </p:spTree>
    <p:extLst>
      <p:ext uri="{BB962C8B-B14F-4D97-AF65-F5344CB8AC3E}">
        <p14:creationId xmlns:p14="http://schemas.microsoft.com/office/powerpoint/2010/main" val="405911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このコマの全体的な構成。</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具体的な講義科目と内容についてその概略を説明する。</a:t>
            </a:r>
          </a:p>
        </p:txBody>
      </p:sp>
      <p:sp>
        <p:nvSpPr>
          <p:cNvPr id="4" name="フッター プレースホルダー 3"/>
          <p:cNvSpPr>
            <a:spLocks noGrp="1"/>
          </p:cNvSpPr>
          <p:nvPr>
            <p:ph type="ftr" sz="quarter" idx="10"/>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11"/>
          </p:nvPr>
        </p:nvSpPr>
        <p:spPr/>
        <p:txBody>
          <a:bodyPr/>
          <a:lstStyle/>
          <a:p>
            <a:fld id="{82869989-EB00-4EE7-BCB5-25BDC5BB29F8}" type="slidenum">
              <a:rPr lang="en-US" altLang="ja-JP" smtClean="0"/>
              <a:pPr/>
              <a:t>5</a:t>
            </a:fld>
            <a:endParaRPr lang="ja-JP" altLang="en-US" dirty="0"/>
          </a:p>
        </p:txBody>
      </p:sp>
    </p:spTree>
    <p:extLst>
      <p:ext uri="{BB962C8B-B14F-4D97-AF65-F5344CB8AC3E}">
        <p14:creationId xmlns:p14="http://schemas.microsoft.com/office/powerpoint/2010/main" val="552114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最新ではないですが、活用できる情報として参考までに載せています。</a:t>
            </a:r>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50</a:t>
            </a:fld>
            <a:endParaRPr lang="ja-JP" altLang="en-US" dirty="0"/>
          </a:p>
        </p:txBody>
      </p:sp>
    </p:spTree>
    <p:extLst>
      <p:ext uri="{BB962C8B-B14F-4D97-AF65-F5344CB8AC3E}">
        <p14:creationId xmlns:p14="http://schemas.microsoft.com/office/powerpoint/2010/main" val="2809377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51</a:t>
            </a:fld>
            <a:endParaRPr lang="ja-JP" altLang="en-US" dirty="0"/>
          </a:p>
        </p:txBody>
      </p:sp>
    </p:spTree>
    <p:extLst>
      <p:ext uri="{BB962C8B-B14F-4D97-AF65-F5344CB8AC3E}">
        <p14:creationId xmlns:p14="http://schemas.microsoft.com/office/powerpoint/2010/main" val="27436190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52</a:t>
            </a:fld>
            <a:endParaRPr lang="ja-JP" altLang="en-US" dirty="0"/>
          </a:p>
        </p:txBody>
      </p:sp>
    </p:spTree>
    <p:extLst>
      <p:ext uri="{BB962C8B-B14F-4D97-AF65-F5344CB8AC3E}">
        <p14:creationId xmlns:p14="http://schemas.microsoft.com/office/powerpoint/2010/main" val="21712764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53</a:t>
            </a:fld>
            <a:endParaRPr lang="ja-JP" altLang="en-US" dirty="0"/>
          </a:p>
        </p:txBody>
      </p:sp>
    </p:spTree>
    <p:extLst>
      <p:ext uri="{BB962C8B-B14F-4D97-AF65-F5344CB8AC3E}">
        <p14:creationId xmlns:p14="http://schemas.microsoft.com/office/powerpoint/2010/main" val="3049129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54</a:t>
            </a:fld>
            <a:endParaRPr lang="ja-JP" altLang="en-US" dirty="0"/>
          </a:p>
        </p:txBody>
      </p:sp>
    </p:spTree>
    <p:extLst>
      <p:ext uri="{BB962C8B-B14F-4D97-AF65-F5344CB8AC3E}">
        <p14:creationId xmlns:p14="http://schemas.microsoft.com/office/powerpoint/2010/main" val="3626289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55</a:t>
            </a:fld>
            <a:endParaRPr lang="ja-JP" altLang="en-US" dirty="0"/>
          </a:p>
        </p:txBody>
      </p:sp>
    </p:spTree>
    <p:extLst>
      <p:ext uri="{BB962C8B-B14F-4D97-AF65-F5344CB8AC3E}">
        <p14:creationId xmlns:p14="http://schemas.microsoft.com/office/powerpoint/2010/main" val="344412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6</a:t>
            </a:fld>
            <a:endParaRPr lang="ja-JP" altLang="en-US" dirty="0"/>
          </a:p>
        </p:txBody>
      </p:sp>
    </p:spTree>
    <p:extLst>
      <p:ext uri="{BB962C8B-B14F-4D97-AF65-F5344CB8AC3E}">
        <p14:creationId xmlns:p14="http://schemas.microsoft.com/office/powerpoint/2010/main" val="399797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252538"/>
            <a:ext cx="4510087" cy="338137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pPr rtl="0"/>
              <a:t>7</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98030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a:latin typeface="ＭＳ 明朝" panose="02020609040205080304" pitchFamily="17" charset="-128"/>
                <a:ea typeface="ＭＳ 明朝" panose="02020609040205080304" pitchFamily="17" charset="-128"/>
              </a:rPr>
              <a:t>①リスク　⇒　一般的には、危険度や危険性といったことで用いる。不確実性をとらえて言う場合もある。福祉業界では、ある行動に伴って生じる損失や危険性という意味で用いる場合が多い。</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②リスクマネジメントとは～～</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③リスクをマネジメントするという事が必要になる。</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一つは、予防、</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二つ目は　事後の対応</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福祉サービスのリスクとしてはどんなものがあるかというのが</a:t>
            </a:r>
            <a:endParaRPr kumimoji="1" lang="en-US" altLang="ja-JP" sz="1100" dirty="0">
              <a:latin typeface="ＭＳ 明朝" panose="02020609040205080304" pitchFamily="17" charset="-128"/>
              <a:ea typeface="ＭＳ 明朝" panose="02020609040205080304" pitchFamily="17" charset="-128"/>
            </a:endParaRPr>
          </a:p>
          <a:p>
            <a:r>
              <a:rPr kumimoji="1" lang="ja-JP" altLang="en-US" sz="1100" dirty="0">
                <a:latin typeface="ＭＳ 明朝" panose="02020609040205080304" pitchFamily="17" charset="-128"/>
                <a:ea typeface="ＭＳ 明朝" panose="02020609040205080304" pitchFamily="17" charset="-128"/>
              </a:rPr>
              <a:t>次のスライド</a:t>
            </a:r>
            <a:endParaRPr kumimoji="1" lang="en-US" altLang="ja-JP" sz="1100" dirty="0">
              <a:latin typeface="ＭＳ 明朝" panose="02020609040205080304" pitchFamily="17" charset="-128"/>
              <a:ea typeface="ＭＳ 明朝" panose="02020609040205080304" pitchFamily="17" charset="-128"/>
            </a:endParaRPr>
          </a:p>
          <a:p>
            <a:endParaRPr kumimoji="1" lang="en-US" altLang="ja-JP" dirty="0"/>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8</a:t>
            </a:fld>
            <a:endParaRPr lang="ja-JP" altLang="en-US" dirty="0"/>
          </a:p>
        </p:txBody>
      </p:sp>
    </p:spTree>
    <p:extLst>
      <p:ext uri="{BB962C8B-B14F-4D97-AF65-F5344CB8AC3E}">
        <p14:creationId xmlns:p14="http://schemas.microsoft.com/office/powerpoint/2010/main" val="3426670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5"/>
          </p:nvPr>
        </p:nvSpPr>
        <p:spPr/>
        <p:txBody>
          <a:bodyPr/>
          <a:lstStyle/>
          <a:p>
            <a:fld id="{82869989-EB00-4EE7-BCB5-25BDC5BB29F8}" type="slidenum">
              <a:rPr lang="en-US" altLang="ja-JP" smtClean="0"/>
              <a:pPr/>
              <a:t>9</a:t>
            </a:fld>
            <a:endParaRPr lang="ja-JP" altLang="en-US" dirty="0"/>
          </a:p>
        </p:txBody>
      </p:sp>
    </p:spTree>
    <p:extLst>
      <p:ext uri="{BB962C8B-B14F-4D97-AF65-F5344CB8AC3E}">
        <p14:creationId xmlns:p14="http://schemas.microsoft.com/office/powerpoint/2010/main" val="186172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C5C09E-7434-4F9D-AB8E-538CB25ED87D}" type="datetime1">
              <a:rPr kumimoji="1" lang="ja-JP" altLang="en-US" smtClean="0"/>
              <a:pPr/>
              <a:t>2025/6/16</a:t>
            </a:fld>
            <a:endParaRPr kumimoji="1" lang="ja-JP" altLang="en-US"/>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pPr/>
              <a:t>‹#›</a:t>
            </a:fld>
            <a:endParaRPr kumimoji="1" lang="ja-JP" altLang="en-US"/>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708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DE1D8F-36D6-4A3D-A9EB-F887E096E903}" type="datetime1">
              <a:rPr lang="ja-JP" altLang="en-US" smtClean="0"/>
              <a:pPr/>
              <a:t>2025/6/16</a:t>
            </a:fld>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2936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E9F076-1EA8-4EAE-B96E-B7812A51922E}" type="datetime1">
              <a:rPr lang="ja-JP" altLang="en-US" smtClean="0"/>
              <a:pPr/>
              <a:t>2025/6/16</a:t>
            </a:fld>
            <a:endParaRPr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zh-TW" altLang="en-US"/>
              <a:t>令和元年度主任相談支援専門員養成研修</a:t>
            </a:r>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339474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A88DC0-4F47-4B42-AE3F-1A63CF35C556}"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75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261CDB-0D6F-4203-BF2B-1FE870278A9C}" type="datetime1">
              <a:rPr lang="ja-JP" altLang="en-US" smtClean="0">
                <a:solidFill>
                  <a:prstClr val="black">
                    <a:tint val="75000"/>
                  </a:prstClr>
                </a:solidFill>
              </a:rPr>
              <a:pPr/>
              <a:t>2025/6/16</a:t>
            </a:fld>
            <a:endParaRPr lang="en-US">
              <a:solidFill>
                <a:prstClr val="black">
                  <a:tint val="75000"/>
                </a:prstClr>
              </a:solidFill>
            </a:endParaRPr>
          </a:p>
        </p:txBody>
      </p:sp>
      <p:sp>
        <p:nvSpPr>
          <p:cNvPr id="6" name="Slide Number Placeholder 5"/>
          <p:cNvSpPr>
            <a:spLocks noGrp="1"/>
          </p:cNvSpPr>
          <p:nvPr>
            <p:ph type="sldNum" sz="quarter" idx="12"/>
          </p:nvPr>
        </p:nvSpPr>
        <p:spPr>
          <a:xfrm>
            <a:off x="7086600" y="6492875"/>
            <a:ext cx="2057400" cy="365125"/>
          </a:xfrm>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517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DA9377-7432-4B6D-89A9-C263CE4B3496}"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10375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FF6DAC-3BB9-4899-8DDC-D5A0F0DC4890}"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209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967468-CE4B-4AFB-B67D-C17FBFE59A2B}" type="datetime1">
              <a:rPr lang="ja-JP" altLang="en-US" smtClean="0">
                <a:solidFill>
                  <a:prstClr val="black">
                    <a:tint val="75000"/>
                  </a:prstClr>
                </a:solidFill>
              </a:rPr>
              <a:pPr/>
              <a:t>2025/6/16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605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E0EA75-600F-46CE-B0A2-6D43747A16F5}" type="datetime1">
              <a:rPr lang="ja-JP" altLang="en-US" smtClean="0">
                <a:solidFill>
                  <a:prstClr val="black">
                    <a:tint val="75000"/>
                  </a:prstClr>
                </a:solidFill>
              </a:rPr>
              <a:pPr/>
              <a:t>2025/6/16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0623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6BFF0-0077-4854-9A82-CA6D1C57589B}"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230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7EBEC1-D2A7-4597-BD53-F0B192830118}"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3091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C46392DA-4908-40F2-928C-F3E75BEF1D75}" type="datetime1">
              <a:rPr lang="ja-JP" altLang="en-US" smtClean="0"/>
              <a:pPr rtl="0"/>
              <a:t>2025/6/16</a:t>
            </a:fld>
            <a:endParaRPr lang="en-US"/>
          </a:p>
        </p:txBody>
      </p:sp>
      <p:sp>
        <p:nvSpPr>
          <p:cNvPr id="6" name="Slide Number Placeholder 5"/>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383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1E4AE4-7AC0-4837-85E1-5E2E3F2205EE}"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84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318F01-890F-409B-8FDB-669789C9201C}"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293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0AA9C2-C658-42B3-9DA9-BA9C5E6366DC}"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3708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4246A3-8C1E-4D73-AF84-74E137D87B7A}"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99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16A673-DDFE-44AA-9B07-D303E6EABFB0}" type="datetime1">
              <a:rPr lang="ja-JP" altLang="en-US" smtClean="0">
                <a:solidFill>
                  <a:prstClr val="black">
                    <a:tint val="75000"/>
                  </a:prstClr>
                </a:solidFill>
              </a:rPr>
              <a:pPr/>
              <a:t>2025/6/16</a:t>
            </a:fld>
            <a:endParaRPr lang="en-US">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100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CEB4DD-5A08-4B6F-9D55-D0050A82A764}"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834433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527854-8B07-4251-A231-F295CD0B9622}"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71521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B63C3-E6EC-483E-B5A4-CE9CEBE14330}" type="datetime1">
              <a:rPr lang="ja-JP" altLang="en-US" smtClean="0">
                <a:solidFill>
                  <a:prstClr val="black">
                    <a:tint val="75000"/>
                  </a:prstClr>
                </a:solidFill>
              </a:rPr>
              <a:pPr/>
              <a:t>2025/6/16</a:t>
            </a:fld>
            <a:endParaRPr lang="en-US">
              <a:solidFill>
                <a:prstClr val="black">
                  <a:tint val="75000"/>
                </a:prstClr>
              </a:solidFill>
            </a:endParaRPr>
          </a:p>
        </p:txBody>
      </p:sp>
      <p:sp>
        <p:nvSpPr>
          <p:cNvPr id="10"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1"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539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152AC7-0409-4A7A-B38B-3DE371EDB138}" type="datetime1">
              <a:rPr lang="ja-JP" altLang="en-US" smtClean="0">
                <a:solidFill>
                  <a:prstClr val="black">
                    <a:tint val="75000"/>
                  </a:prstClr>
                </a:solidFill>
              </a:rPr>
              <a:pPr/>
              <a:t>2025/6/16</a:t>
            </a:fld>
            <a:endParaRPr lang="en-US">
              <a:solidFill>
                <a:prstClr val="black">
                  <a:tint val="75000"/>
                </a:prstClr>
              </a:solidFill>
            </a:endParaRPr>
          </a:p>
        </p:txBody>
      </p:sp>
      <p:sp>
        <p:nvSpPr>
          <p:cNvPr id="6"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812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AFAC2-9D66-4ECA-9F79-18504D04DA82}"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5"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3543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04BA1D-EC5F-4780-8D80-4AB6B8021696}" type="datetime1">
              <a:rPr lang="ja-JP" altLang="en-US" smtClean="0"/>
              <a:pPr/>
              <a:t>2025/6/16</a:t>
            </a:fld>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884428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A0A75C-4B86-4363-851C-6DDF92BF1F95}"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58208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7324C2-7A94-44E7-903C-0FD0C95DEE51}"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6711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6CD494-5132-4E99-98F5-981A71A52958}"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7685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D06F2-DF3E-4EDE-9EBB-B288907686D0}"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213896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393F2F-5FB4-4261-B7E6-3AACA9299290}"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40201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2F87FE-BC99-415B-BF53-20D0469D994E}"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98573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217EA-B010-48F2-B41F-0FE7D0146C3C}"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14634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20CD89-6C78-4B83-9E8C-BED25A0D5B49}"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0699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F4F678-43AB-4C7E-B420-EEE235E03F34}"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35931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3984F8-63A3-4373-BDD1-DC758A3FC4FC}"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4320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E28676-0B7C-4B17-9788-91EB4E50D4E2}" type="datetime1">
              <a:rPr lang="ja-JP" altLang="en-US" smtClean="0"/>
              <a:pPr/>
              <a:t>2025/6/16</a:t>
            </a:fld>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692514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A660B-8FD8-40FE-ABF4-5A9E20FD38E0}"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2057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AF279C-2F46-4B1D-8467-4D795900D069}"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2894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A87F20-27DF-4E6B-9A64-2A6A88FCF67F}"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54307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79AEA-E2A4-434D-8B3C-5EC2A7242BC9}"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499254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66E7E7-2415-41D3-9C20-72E8B0E9B5BC}"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07782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a:spLocks noGrp="1"/>
          </p:cNvSpPr>
          <p:nvPr>
            <p:ph type="title"/>
          </p:nvPr>
        </p:nvSpPr>
        <p:spPr>
          <a:prstGeom prst="rect">
            <a:avLst/>
          </a:prstGeom>
        </p:spPr>
        <p:txBody>
          <a:bodyPr/>
          <a:lstStyle/>
          <a:p>
            <a:r>
              <a:t>タイトルテキスト</a:t>
            </a:r>
          </a:p>
        </p:txBody>
      </p:sp>
      <p:sp>
        <p:nvSpPr>
          <p:cNvPr id="49" name="スライド番号"/>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4"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977726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EA4A5ABD-CE6F-4C51-9FEA-4427735DD4F6}" type="datetime1">
              <a:rPr lang="ja-JP" altLang="en-US" smtClean="0"/>
              <a:pPr rtl="0"/>
              <a:t>2025/6/16</a:t>
            </a:fld>
            <a:endParaRPr lang="en-US"/>
          </a:p>
        </p:txBody>
      </p:sp>
      <p:sp>
        <p:nvSpPr>
          <p:cNvPr id="9" name="Slide Number Placeholder 8"/>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442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A02AA947-E527-4660-A5E8-1CCC041366E0}" type="datetime1">
              <a:rPr lang="ja-JP" altLang="en-US" smtClean="0"/>
              <a:pPr rtl="0"/>
              <a:t>2025/6/16</a:t>
            </a:fld>
            <a:endParaRPr lang="en-US"/>
          </a:p>
        </p:txBody>
      </p:sp>
      <p:sp>
        <p:nvSpPr>
          <p:cNvPr id="5" name="Slide Number Placeholder 4"/>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31206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995EA-8669-4209-9167-30220698C833}" type="datetime1">
              <a:rPr lang="ja-JP" altLang="en-US" smtClean="0"/>
              <a:pPr/>
              <a:t>2025/6/16</a:t>
            </a:fld>
            <a:endParaRPr lang="ja-JP" altLang="en-US" dirty="0"/>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4881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744D2B-7A2C-4533-9607-DBF618ADEC49}" type="datetime1">
              <a:rPr lang="ja-JP" altLang="en-US" smtClean="0"/>
              <a:pPr/>
              <a:t>2025/6/16</a:t>
            </a:fld>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543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71A748-1129-4116-ADD5-98D8878977B5}" type="datetime1">
              <a:rPr kumimoji="1" lang="ja-JP" altLang="en-US" smtClean="0"/>
              <a:pPr/>
              <a:t>2025/6/16</a:t>
            </a:fld>
            <a:endParaRPr kumimoji="1" lang="ja-JP" altLang="en-US"/>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pPr/>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13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D2156-E081-4105-A187-76B0782102A2}" type="datetime1">
              <a:rPr lang="ja-JP" altLang="en-US" smtClean="0"/>
              <a:pPr/>
              <a:t>2025/6/16</a:t>
            </a:fld>
            <a:endParaRPr lang="ja-JP" altLang="en-US" dirty="0"/>
          </a:p>
        </p:txBody>
      </p:sp>
      <p:sp>
        <p:nvSpPr>
          <p:cNvPr id="6" name="Slide Number Placeholder 5"/>
          <p:cNvSpPr>
            <a:spLocks noGrp="1"/>
          </p:cNvSpPr>
          <p:nvPr>
            <p:ph type="sldNum" sz="quarter" idx="4"/>
          </p:nvPr>
        </p:nvSpPr>
        <p:spPr>
          <a:xfrm>
            <a:off x="7086601"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pPr/>
              <a:t>‹#›</a:t>
            </a:fld>
            <a:endParaRPr lang="ja-JP" altLang="en-US" dirty="0"/>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111812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56164-B31F-46FD-AA0C-043351C48C50}"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428"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687531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9A45-6982-4A25-BE16-86F925B19919}" type="datetime1">
              <a:rPr lang="ja-JP" altLang="en-US" smtClean="0">
                <a:solidFill>
                  <a:prstClr val="black">
                    <a:tint val="75000"/>
                  </a:prstClr>
                </a:solidFill>
              </a:rPr>
              <a:pPr/>
              <a:t>2025/6/16</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601"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772251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C40C8-2EDC-4B44-B68C-EF4CCC73A87F}" type="datetime1">
              <a:rPr kumimoji="1" lang="ja-JP" altLang="en-US" smtClean="0">
                <a:solidFill>
                  <a:prstClr val="black">
                    <a:tint val="75000"/>
                  </a:prstClr>
                </a:solidFill>
              </a:rPr>
              <a:pPr/>
              <a:t>2025/6/16</a:t>
            </a:fld>
            <a:endParaRPr kumimoji="1" lang="ja-JP" altLang="en-US">
              <a:solidFill>
                <a:prstClr val="black">
                  <a:tint val="75000"/>
                </a:prstClr>
              </a:solidFill>
            </a:endParaRP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606367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380" y="2023292"/>
            <a:ext cx="7390151" cy="3063927"/>
          </a:xfrm>
        </p:spPr>
        <p:txBody>
          <a:bodyPr rtlCol="0" anchor="ctr">
            <a:normAutofit/>
          </a:bodyPr>
          <a:lstStyle/>
          <a:p>
            <a:pPr rtl="0"/>
            <a:r>
              <a:rPr lang="ja-JP" altLang="en-US" sz="4400" dirty="0">
                <a:latin typeface="UD デジタル 教科書体 NK-B" panose="02020700000000000000" pitchFamily="18" charset="-128"/>
                <a:ea typeface="UD デジタル 教科書体 NK-B" panose="02020700000000000000" pitchFamily="18" charset="-128"/>
              </a:rPr>
              <a:t>相談支援事業所における</a:t>
            </a:r>
            <a:br>
              <a:rPr lang="en-US" altLang="ja-JP" sz="4400" dirty="0">
                <a:latin typeface="UD デジタル 教科書体 NK-B" panose="02020700000000000000" pitchFamily="18" charset="-128"/>
                <a:ea typeface="UD デジタル 教科書体 NK-B" panose="02020700000000000000" pitchFamily="18" charset="-128"/>
              </a:rPr>
            </a:br>
            <a:r>
              <a:rPr lang="ja-JP" altLang="en-US" sz="4400" dirty="0">
                <a:latin typeface="UD デジタル 教科書体 NK-B" panose="02020700000000000000" pitchFamily="18" charset="-128"/>
                <a:ea typeface="UD デジタル 教科書体 NK-B" panose="02020700000000000000" pitchFamily="18" charset="-128"/>
              </a:rPr>
              <a:t>運営管理</a:t>
            </a:r>
          </a:p>
        </p:txBody>
      </p:sp>
      <p:sp>
        <p:nvSpPr>
          <p:cNvPr id="3" name="サブタイトル 2"/>
          <p:cNvSpPr>
            <a:spLocks noGrp="1"/>
          </p:cNvSpPr>
          <p:nvPr>
            <p:ph type="subTitle" idx="1"/>
          </p:nvPr>
        </p:nvSpPr>
        <p:spPr>
          <a:xfrm>
            <a:off x="6415791" y="741083"/>
            <a:ext cx="2549619" cy="224983"/>
          </a:xfrm>
        </p:spPr>
        <p:txBody>
          <a:bodyPr rtlCol="0" anchor="ctr">
            <a:noAutofit/>
          </a:bodyPr>
          <a:lstStyle/>
          <a:p>
            <a:pPr rtl="0"/>
            <a:endParaRPr lang="en-US" altLang="ja-JP" sz="1200" dirty="0">
              <a:latin typeface="UD デジタル 教科書体 NK-B" panose="02020700000000000000" pitchFamily="18" charset="-128"/>
              <a:ea typeface="UD デジタル 教科書体 NK-B" panose="02020700000000000000" pitchFamily="18" charset="-128"/>
            </a:endParaRPr>
          </a:p>
          <a:p>
            <a:pPr algn="r" rtl="0"/>
            <a:r>
              <a:rPr lang="ja-JP" altLang="en-US" sz="1200" dirty="0">
                <a:latin typeface="UD デジタル 教科書体 NK-B" panose="02020700000000000000" pitchFamily="18" charset="-128"/>
                <a:ea typeface="UD デジタル 教科書体 NK-B" panose="02020700000000000000" pitchFamily="18" charset="-128"/>
              </a:rPr>
              <a:t>令和</a:t>
            </a:r>
            <a:r>
              <a:rPr lang="en-US" altLang="ja-JP" sz="1200" dirty="0">
                <a:latin typeface="UD デジタル 教科書体 NK-B" panose="02020700000000000000" pitchFamily="18" charset="-128"/>
                <a:ea typeface="UD デジタル 教科書体 NK-B" panose="02020700000000000000" pitchFamily="18" charset="-128"/>
              </a:rPr>
              <a:t>7</a:t>
            </a:r>
            <a:r>
              <a:rPr lang="ja-JP" altLang="en-US" sz="1200" dirty="0">
                <a:latin typeface="UD デジタル 教科書体 NK-B" panose="02020700000000000000" pitchFamily="18" charset="-128"/>
                <a:ea typeface="UD デジタル 教科書体 NK-B" panose="02020700000000000000" pitchFamily="18" charset="-128"/>
              </a:rPr>
              <a:t>年</a:t>
            </a:r>
            <a:r>
              <a:rPr lang="en-US" altLang="ja-JP" sz="1200" dirty="0">
                <a:latin typeface="UD デジタル 教科書体 NK-B" panose="02020700000000000000" pitchFamily="18" charset="-128"/>
                <a:ea typeface="UD デジタル 教科書体 NK-B" panose="02020700000000000000" pitchFamily="18" charset="-128"/>
              </a:rPr>
              <a:t>7</a:t>
            </a:r>
            <a:r>
              <a:rPr lang="ja-JP" altLang="en-US" sz="1200" dirty="0">
                <a:latin typeface="UD デジタル 教科書体 NK-B" panose="02020700000000000000" pitchFamily="18" charset="-128"/>
                <a:ea typeface="UD デジタル 教科書体 NK-B" panose="02020700000000000000" pitchFamily="18" charset="-128"/>
              </a:rPr>
              <a:t>月</a:t>
            </a:r>
            <a:r>
              <a:rPr lang="en-US" altLang="ja-JP" sz="1200" dirty="0">
                <a:latin typeface="UD デジタル 教科書体 NK-B" panose="02020700000000000000" pitchFamily="18" charset="-128"/>
                <a:ea typeface="UD デジタル 教科書体 NK-B" panose="02020700000000000000" pitchFamily="18" charset="-128"/>
              </a:rPr>
              <a:t>2</a:t>
            </a:r>
            <a:r>
              <a:rPr lang="ja-JP" altLang="en-US" sz="1200" dirty="0">
                <a:latin typeface="UD デジタル 教科書体 NK-B" panose="02020700000000000000" pitchFamily="18" charset="-128"/>
                <a:ea typeface="UD デジタル 教科書体 NK-B" panose="02020700000000000000" pitchFamily="18" charset="-128"/>
              </a:rPr>
              <a:t>日　</a:t>
            </a:r>
            <a:r>
              <a:rPr lang="en-US" altLang="ja-JP" sz="1200" dirty="0">
                <a:latin typeface="UD デジタル 教科書体 NK-B" panose="02020700000000000000" pitchFamily="18" charset="-128"/>
                <a:ea typeface="UD デジタル 教科書体 NK-B" panose="02020700000000000000" pitchFamily="18" charset="-128"/>
              </a:rPr>
              <a:t>14</a:t>
            </a:r>
            <a:r>
              <a:rPr lang="ja-JP" altLang="en-US" sz="1200" dirty="0">
                <a:latin typeface="UD デジタル 教科書体 NK-B" panose="02020700000000000000" pitchFamily="18" charset="-128"/>
                <a:ea typeface="UD デジタル 教科書体 NK-B" panose="02020700000000000000" pitchFamily="18" charset="-128"/>
              </a:rPr>
              <a:t>：</a:t>
            </a:r>
            <a:r>
              <a:rPr lang="en-US" altLang="ja-JP" sz="1200" dirty="0">
                <a:latin typeface="UD デジタル 教科書体 NK-B" panose="02020700000000000000" pitchFamily="18" charset="-128"/>
                <a:ea typeface="UD デジタル 教科書体 NK-B" panose="02020700000000000000" pitchFamily="18" charset="-128"/>
              </a:rPr>
              <a:t>10</a:t>
            </a:r>
            <a:r>
              <a:rPr lang="ja-JP" altLang="en-US" sz="1200" dirty="0">
                <a:latin typeface="UD デジタル 教科書体 NK-B" panose="02020700000000000000" pitchFamily="18" charset="-128"/>
                <a:ea typeface="UD デジタル 教科書体 NK-B" panose="02020700000000000000" pitchFamily="18" charset="-128"/>
              </a:rPr>
              <a:t>～</a:t>
            </a:r>
            <a:endParaRPr lang="en-US" altLang="ja-JP" sz="1200" dirty="0">
              <a:latin typeface="UD デジタル 教科書体 NK-B" panose="02020700000000000000" pitchFamily="18" charset="-128"/>
              <a:ea typeface="UD デジタル 教科書体 NK-B" panose="02020700000000000000" pitchFamily="18" charset="-128"/>
            </a:endParaRPr>
          </a:p>
          <a:p>
            <a:pPr rtl="0"/>
            <a:endParaRPr lang="ja-JP" altLang="en-US" sz="12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a:xfrm>
            <a:off x="7092421" y="6365631"/>
            <a:ext cx="2057400" cy="492367"/>
          </a:xfrm>
        </p:spPr>
        <p:txBody>
          <a:bodyPr/>
          <a:lstStyle/>
          <a:p>
            <a:fld id="{D770C9A2-A9E7-4AF0-9446-26B955EF035D}" type="slidenum">
              <a:rPr kumimoji="1" lang="ja-JP" altLang="en-US" smtClean="0">
                <a:solidFill>
                  <a:prstClr val="black">
                    <a:tint val="75000"/>
                  </a:prstClr>
                </a:solidFill>
              </a:rPr>
              <a:pPr/>
              <a:t>1</a:t>
            </a:fld>
            <a:endParaRPr kumimoji="1" lang="ja-JP" altLang="en-US" dirty="0">
              <a:solidFill>
                <a:prstClr val="black">
                  <a:tint val="75000"/>
                </a:prstClr>
              </a:solidFill>
            </a:endParaRPr>
          </a:p>
        </p:txBody>
      </p:sp>
      <p:pic>
        <p:nvPicPr>
          <p:cNvPr id="10" name="図 9">
            <a:extLst>
              <a:ext uri="{FF2B5EF4-FFF2-40B4-BE49-F238E27FC236}">
                <a16:creationId xmlns:a16="http://schemas.microsoft.com/office/drawing/2014/main" id="{BBEE58F5-9E3F-4C6A-8563-AC896FDACC8F}"/>
              </a:ext>
            </a:extLst>
          </p:cNvPr>
          <p:cNvPicPr>
            <a:picLocks noChangeAspect="1"/>
          </p:cNvPicPr>
          <p:nvPr/>
        </p:nvPicPr>
        <p:blipFill rotWithShape="1">
          <a:blip r:embed="rId3"/>
          <a:srcRect l="44783" t="24254" b="13001"/>
          <a:stretch/>
        </p:blipFill>
        <p:spPr>
          <a:xfrm>
            <a:off x="329938" y="5347132"/>
            <a:ext cx="1944442" cy="1408572"/>
          </a:xfrm>
          <a:prstGeom prst="rect">
            <a:avLst/>
          </a:prstGeom>
          <a:ln>
            <a:noFill/>
          </a:ln>
          <a:effectLst>
            <a:softEdge rad="112500"/>
          </a:effectLst>
        </p:spPr>
      </p:pic>
      <p:sp>
        <p:nvSpPr>
          <p:cNvPr id="4" name="サブタイトル 2">
            <a:extLst>
              <a:ext uri="{FF2B5EF4-FFF2-40B4-BE49-F238E27FC236}">
                <a16:creationId xmlns:a16="http://schemas.microsoft.com/office/drawing/2014/main" id="{48CDA87F-6468-CAF9-8061-AB46E874E7A9}"/>
              </a:ext>
            </a:extLst>
          </p:cNvPr>
          <p:cNvSpPr txBox="1">
            <a:spLocks/>
          </p:cNvSpPr>
          <p:nvPr/>
        </p:nvSpPr>
        <p:spPr>
          <a:xfrm>
            <a:off x="4761772" y="5940882"/>
            <a:ext cx="4030536" cy="63980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latin typeface="UD デジタル 教科書体 NK-B" panose="02020700000000000000" pitchFamily="18" charset="-128"/>
                <a:ea typeface="UD デジタル 教科書体 NK-B" panose="02020700000000000000" pitchFamily="18" charset="-128"/>
              </a:rPr>
              <a:t>一般社団法人８色　基幹相談支援センターふたば</a:t>
            </a:r>
            <a:endParaRPr lang="en-US" altLang="ja-JP" sz="1400" dirty="0">
              <a:latin typeface="UD デジタル 教科書体 NK-B" panose="02020700000000000000" pitchFamily="18" charset="-128"/>
              <a:ea typeface="UD デジタル 教科書体 NK-B" panose="02020700000000000000" pitchFamily="18" charset="-128"/>
            </a:endParaRPr>
          </a:p>
          <a:p>
            <a:pPr algn="l"/>
            <a:r>
              <a:rPr lang="ja-JP" altLang="en-US" sz="1400" dirty="0">
                <a:latin typeface="UD デジタル 教科書体 NK-B" panose="02020700000000000000" pitchFamily="18" charset="-128"/>
                <a:ea typeface="UD デジタル 教科書体 NK-B" panose="02020700000000000000" pitchFamily="18" charset="-128"/>
              </a:rPr>
              <a:t>　　　　　　　　　主任相談支援専門員　　　　四條拓哉</a:t>
            </a:r>
          </a:p>
        </p:txBody>
      </p:sp>
      <p:cxnSp>
        <p:nvCxnSpPr>
          <p:cNvPr id="5" name="直線コネクタ 4">
            <a:extLst>
              <a:ext uri="{FF2B5EF4-FFF2-40B4-BE49-F238E27FC236}">
                <a16:creationId xmlns:a16="http://schemas.microsoft.com/office/drawing/2014/main" id="{EABF6BFB-40F8-1CD2-CA7D-22A4F38A3D80}"/>
              </a:ext>
            </a:extLst>
          </p:cNvPr>
          <p:cNvCxnSpPr/>
          <p:nvPr/>
        </p:nvCxnSpPr>
        <p:spPr>
          <a:xfrm>
            <a:off x="467778" y="56236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サブタイトル 2">
            <a:extLst>
              <a:ext uri="{FF2B5EF4-FFF2-40B4-BE49-F238E27FC236}">
                <a16:creationId xmlns:a16="http://schemas.microsoft.com/office/drawing/2014/main" id="{B4FABA83-B13C-3262-F53F-BF3AD043B892}"/>
              </a:ext>
            </a:extLst>
          </p:cNvPr>
          <p:cNvSpPr txBox="1">
            <a:spLocks/>
          </p:cNvSpPr>
          <p:nvPr/>
        </p:nvSpPr>
        <p:spPr>
          <a:xfrm>
            <a:off x="329939" y="184294"/>
            <a:ext cx="8462370" cy="378071"/>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UD デジタル 教科書体 NK-B" panose="02020700000000000000" pitchFamily="18" charset="-128"/>
                <a:ea typeface="UD デジタル 教科書体 NK-B" panose="02020700000000000000" pitchFamily="18" charset="-128"/>
              </a:rPr>
              <a:t>令和</a:t>
            </a:r>
            <a:r>
              <a:rPr lang="en-US" altLang="ja-JP" sz="1800" dirty="0">
                <a:latin typeface="UD デジタル 教科書体 NK-B" panose="02020700000000000000" pitchFamily="18" charset="-128"/>
                <a:ea typeface="UD デジタル 教科書体 NK-B" panose="02020700000000000000" pitchFamily="18" charset="-128"/>
              </a:rPr>
              <a:t>7</a:t>
            </a:r>
            <a:r>
              <a:rPr lang="ja-JP" altLang="en-US" sz="1800" dirty="0">
                <a:latin typeface="UD デジタル 教科書体 NK-B" panose="02020700000000000000" pitchFamily="18" charset="-128"/>
                <a:ea typeface="UD デジタル 教科書体 NK-B" panose="02020700000000000000" pitchFamily="18" charset="-128"/>
              </a:rPr>
              <a:t>年度福島県障がい者相談支援従事者主任相談支援専門員養成研修</a:t>
            </a:r>
          </a:p>
        </p:txBody>
      </p:sp>
    </p:spTree>
    <p:extLst>
      <p:ext uri="{BB962C8B-B14F-4D97-AF65-F5344CB8AC3E}">
        <p14:creationId xmlns:p14="http://schemas.microsoft.com/office/powerpoint/2010/main" val="92313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0DAF9-841A-A17C-A5EA-72E9B3A20FC8}"/>
            </a:ext>
          </a:extLst>
        </p:cNvPr>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id="{806B40F3-A720-635D-2C27-79029237EC44}"/>
              </a:ext>
            </a:extLst>
          </p:cNvPr>
          <p:cNvSpPr>
            <a:spLocks noGrp="1"/>
          </p:cNvSpPr>
          <p:nvPr>
            <p:ph type="sldNum" sz="quarter" idx="12"/>
          </p:nvPr>
        </p:nvSpPr>
        <p:spPr/>
        <p:txBody>
          <a:bodyPr/>
          <a:lstStyle/>
          <a:p>
            <a:pPr rtl="0"/>
            <a:fld id="{E31375A4-56A4-47D6-9801-1991572033F7}" type="slidenum">
              <a:rPr lang="en-US" altLang="ja-JP" noProof="0" smtClean="0"/>
              <a:pPr rtl="0"/>
              <a:t>10</a:t>
            </a:fld>
            <a:endParaRPr lang="ja-JP" altLang="en-US" noProof="0" dirty="0"/>
          </a:p>
        </p:txBody>
      </p:sp>
      <p:sp>
        <p:nvSpPr>
          <p:cNvPr id="2" name="テキスト ボックス 1">
            <a:extLst>
              <a:ext uri="{FF2B5EF4-FFF2-40B4-BE49-F238E27FC236}">
                <a16:creationId xmlns:a16="http://schemas.microsoft.com/office/drawing/2014/main" id="{FB21EA0F-68EA-2325-2A60-9C29AE449888}"/>
              </a:ext>
            </a:extLst>
          </p:cNvPr>
          <p:cNvSpPr txBox="1"/>
          <p:nvPr/>
        </p:nvSpPr>
        <p:spPr>
          <a:xfrm>
            <a:off x="490194" y="212155"/>
            <a:ext cx="8653806" cy="461665"/>
          </a:xfrm>
          <a:prstGeom prst="rect">
            <a:avLst/>
          </a:prstGeom>
          <a:noFill/>
        </p:spPr>
        <p:txBody>
          <a:bodyPr wrap="square" rtlCol="0">
            <a:spAutoFit/>
          </a:bodyPr>
          <a:lstStyle/>
          <a:p>
            <a:pPr defTabSz="457200">
              <a:defRPr/>
            </a:pP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1</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　福祉サービス提供におけるリスクマネジメント</a:t>
            </a:r>
          </a:p>
        </p:txBody>
      </p:sp>
      <p:cxnSp>
        <p:nvCxnSpPr>
          <p:cNvPr id="11" name="直線コネクタ 10">
            <a:extLst>
              <a:ext uri="{FF2B5EF4-FFF2-40B4-BE49-F238E27FC236}">
                <a16:creationId xmlns:a16="http://schemas.microsoft.com/office/drawing/2014/main" id="{EB137B64-5D9F-8572-AACB-4DA618B6FCC6}"/>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ECDE53D3-D9E7-44DB-1EB4-3FF144860837}"/>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5" name="フッター プレースホルダー 8">
            <a:extLst>
              <a:ext uri="{FF2B5EF4-FFF2-40B4-BE49-F238E27FC236}">
                <a16:creationId xmlns:a16="http://schemas.microsoft.com/office/drawing/2014/main" id="{41ED67F3-F241-7C5B-D280-80F031C7D119}"/>
              </a:ext>
            </a:extLst>
          </p:cNvPr>
          <p:cNvSpPr>
            <a:spLocks noGrp="1"/>
          </p:cNvSpPr>
          <p:nvPr>
            <p:ph type="ftr" sz="quarter" idx="3"/>
          </p:nvPr>
        </p:nvSpPr>
        <p:spPr>
          <a:xfrm>
            <a:off x="2882557" y="6557323"/>
            <a:ext cx="5554431" cy="210189"/>
          </a:xfrm>
        </p:spPr>
        <p:txBody>
          <a:bodyPr/>
          <a:lstStyle/>
          <a:p>
            <a:r>
              <a:rPr kumimoji="1" lang="ja-JP" altLang="en-US" sz="1050" i="0" dirty="0">
                <a:latin typeface="UD デジタル 教科書体 NK-B" panose="02020700000000000000" pitchFamily="18" charset="-128"/>
                <a:ea typeface="UD デジタル 教科書体 NK-B" panose="02020700000000000000" pitchFamily="18" charset="-128"/>
              </a:rPr>
              <a:t>参考：「改訂」福祉職員キャリアパス対応生涯研修課程テキストより　全国社会福祉協議会発行</a:t>
            </a:r>
          </a:p>
        </p:txBody>
      </p:sp>
      <p:graphicFrame>
        <p:nvGraphicFramePr>
          <p:cNvPr id="16" name="表 15">
            <a:extLst>
              <a:ext uri="{FF2B5EF4-FFF2-40B4-BE49-F238E27FC236}">
                <a16:creationId xmlns:a16="http://schemas.microsoft.com/office/drawing/2014/main" id="{FFDD614A-81B5-8D37-966C-CEFC6FBF9E2F}"/>
              </a:ext>
            </a:extLst>
          </p:cNvPr>
          <p:cNvGraphicFramePr>
            <a:graphicFrameLocks noGrp="1"/>
          </p:cNvGraphicFramePr>
          <p:nvPr>
            <p:extLst>
              <p:ext uri="{D42A27DB-BD31-4B8C-83A1-F6EECF244321}">
                <p14:modId xmlns:p14="http://schemas.microsoft.com/office/powerpoint/2010/main" val="792906143"/>
              </p:ext>
            </p:extLst>
          </p:nvPr>
        </p:nvGraphicFramePr>
        <p:xfrm>
          <a:off x="583864" y="935333"/>
          <a:ext cx="8437586" cy="5531504"/>
        </p:xfrm>
        <a:graphic>
          <a:graphicData uri="http://schemas.openxmlformats.org/drawingml/2006/table">
            <a:tbl>
              <a:tblPr firstRow="1" bandRow="1">
                <a:tableStyleId>{7DF18680-E054-41AD-8BC1-D1AEF772440D}</a:tableStyleId>
              </a:tblPr>
              <a:tblGrid>
                <a:gridCol w="3421487">
                  <a:extLst>
                    <a:ext uri="{9D8B030D-6E8A-4147-A177-3AD203B41FA5}">
                      <a16:colId xmlns:a16="http://schemas.microsoft.com/office/drawing/2014/main" val="3665822221"/>
                    </a:ext>
                  </a:extLst>
                </a:gridCol>
                <a:gridCol w="5016099">
                  <a:extLst>
                    <a:ext uri="{9D8B030D-6E8A-4147-A177-3AD203B41FA5}">
                      <a16:colId xmlns:a16="http://schemas.microsoft.com/office/drawing/2014/main" val="1326478809"/>
                    </a:ext>
                  </a:extLst>
                </a:gridCol>
              </a:tblGrid>
              <a:tr h="666290">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損失の発生要因</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（リスク）</a:t>
                      </a:r>
                    </a:p>
                  </a:txBody>
                  <a:tcPr/>
                </a:tc>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損失の発生形態</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（事故や過誤の形態）</a:t>
                      </a:r>
                    </a:p>
                  </a:txBody>
                  <a:tcPr/>
                </a:tc>
                <a:extLst>
                  <a:ext uri="{0D108BD9-81ED-4DB2-BD59-A6C34878D82A}">
                    <a16:rowId xmlns:a16="http://schemas.microsoft.com/office/drawing/2014/main" val="507495552"/>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1.</a:t>
                      </a:r>
                      <a:r>
                        <a:rPr kumimoji="1" lang="ja-JP" altLang="en-US" sz="2000" dirty="0">
                          <a:latin typeface="UD デジタル 教科書体 NK-B" panose="02020700000000000000" pitchFamily="18" charset="-128"/>
                          <a:ea typeface="UD デジタル 教科書体 NK-B" panose="02020700000000000000" pitchFamily="18" charset="-128"/>
                        </a:rPr>
                        <a:t>　事故・災害</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火災・爆発</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落雷・地震・津波・風水害など自然災害</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医薬品の事故、　労働災害、　交通事故、　コンピュータートラブル</a:t>
                      </a:r>
                    </a:p>
                  </a:txBody>
                  <a:tcPr/>
                </a:tc>
                <a:extLst>
                  <a:ext uri="{0D108BD9-81ED-4DB2-BD59-A6C34878D82A}">
                    <a16:rowId xmlns:a16="http://schemas.microsoft.com/office/drawing/2014/main" val="3025960237"/>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2.</a:t>
                      </a:r>
                      <a:r>
                        <a:rPr kumimoji="1" lang="ja-JP" altLang="en-US" sz="2000" dirty="0">
                          <a:latin typeface="UD デジタル 教科書体 NK-B" panose="02020700000000000000" pitchFamily="18" charset="-128"/>
                          <a:ea typeface="UD デジタル 教科書体 NK-B" panose="02020700000000000000" pitchFamily="18" charset="-128"/>
                        </a:rPr>
                        <a:t>　賠償責任・リーガルリスク</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施設設備の不備・欠陥、ハラスメント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役職員の不法行為、　サービス提供中の事故や過誤</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施設内感染、　食中毒、　法令違反、　人権侵害</a:t>
                      </a:r>
                    </a:p>
                  </a:txBody>
                  <a:tcPr/>
                </a:tc>
                <a:extLst>
                  <a:ext uri="{0D108BD9-81ED-4DB2-BD59-A6C34878D82A}">
                    <a16:rowId xmlns:a16="http://schemas.microsoft.com/office/drawing/2014/main" val="243970783"/>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3.</a:t>
                      </a:r>
                      <a:r>
                        <a:rPr kumimoji="1" lang="ja-JP" altLang="en-US" sz="2000" dirty="0">
                          <a:latin typeface="UD デジタル 教科書体 NK-B" panose="02020700000000000000" pitchFamily="18" charset="-128"/>
                          <a:ea typeface="UD デジタル 教科書体 NK-B" panose="02020700000000000000" pitchFamily="18" charset="-128"/>
                        </a:rPr>
                        <a:t>　労務</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雇用・異動・出向等</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役職員の不正・犯罪</a:t>
                      </a:r>
                    </a:p>
                  </a:txBody>
                  <a:tcPr/>
                </a:tc>
                <a:extLst>
                  <a:ext uri="{0D108BD9-81ED-4DB2-BD59-A6C34878D82A}">
                    <a16:rowId xmlns:a16="http://schemas.microsoft.com/office/drawing/2014/main" val="2112405533"/>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4.</a:t>
                      </a:r>
                      <a:r>
                        <a:rPr kumimoji="1" lang="ja-JP" altLang="en-US" sz="2000" dirty="0">
                          <a:latin typeface="UD デジタル 教科書体 NK-B" panose="02020700000000000000" pitchFamily="18" charset="-128"/>
                          <a:ea typeface="UD デジタル 教科書体 NK-B" panose="02020700000000000000" pitchFamily="18" charset="-128"/>
                        </a:rPr>
                        <a:t>　財務　</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キャッシュフロー</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投資・投機の失敗</a:t>
                      </a:r>
                    </a:p>
                  </a:txBody>
                  <a:tcPr/>
                </a:tc>
                <a:extLst>
                  <a:ext uri="{0D108BD9-81ED-4DB2-BD59-A6C34878D82A}">
                    <a16:rowId xmlns:a16="http://schemas.microsoft.com/office/drawing/2014/main" val="3143815517"/>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5.</a:t>
                      </a:r>
                      <a:r>
                        <a:rPr kumimoji="1" lang="ja-JP" altLang="en-US" sz="2000" dirty="0">
                          <a:latin typeface="UD デジタル 教科書体 NK-B" panose="02020700000000000000" pitchFamily="18" charset="-128"/>
                          <a:ea typeface="UD デジタル 教科書体 NK-B" panose="02020700000000000000" pitchFamily="18" charset="-128"/>
                        </a:rPr>
                        <a:t>　政治</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法・制度改正</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規制緩和</a:t>
                      </a:r>
                    </a:p>
                  </a:txBody>
                  <a:tcPr/>
                </a:tc>
                <a:extLst>
                  <a:ext uri="{0D108BD9-81ED-4DB2-BD59-A6C34878D82A}">
                    <a16:rowId xmlns:a16="http://schemas.microsoft.com/office/drawing/2014/main" val="3187174018"/>
                  </a:ext>
                </a:extLst>
              </a:tr>
              <a:tr h="810869">
                <a:tc>
                  <a:txBody>
                    <a:bodyPr/>
                    <a:lstStyle/>
                    <a:p>
                      <a:r>
                        <a:rPr kumimoji="1" lang="en-US" altLang="ja-JP" sz="2000" dirty="0">
                          <a:latin typeface="UD デジタル 教科書体 NK-B" panose="02020700000000000000" pitchFamily="18" charset="-128"/>
                          <a:ea typeface="UD デジタル 教科書体 NK-B" panose="02020700000000000000" pitchFamily="18" charset="-128"/>
                        </a:rPr>
                        <a:t>6.</a:t>
                      </a:r>
                      <a:r>
                        <a:rPr kumimoji="1" lang="ja-JP" altLang="en-US" sz="2000" dirty="0">
                          <a:latin typeface="UD デジタル 教科書体 NK-B" panose="02020700000000000000" pitchFamily="18" charset="-128"/>
                          <a:ea typeface="UD デジタル 教科書体 NK-B" panose="02020700000000000000" pitchFamily="18" charset="-128"/>
                        </a:rPr>
                        <a:t>　社会</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少子高齢化・人口減</a:t>
                      </a:r>
                      <a:endParaRPr kumimoji="1" lang="en-US" altLang="ja-JP" sz="1400" dirty="0">
                        <a:latin typeface="UD デジタル 教科書体 NK-B" panose="02020700000000000000" pitchFamily="18" charset="-128"/>
                        <a:ea typeface="UD デジタル 教科書体 NK-B" panose="02020700000000000000" pitchFamily="18" charset="-128"/>
                      </a:endParaRPr>
                    </a:p>
                    <a:p>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脅迫・暴力</a:t>
                      </a:r>
                    </a:p>
                  </a:txBody>
                  <a:tcPr/>
                </a:tc>
                <a:extLst>
                  <a:ext uri="{0D108BD9-81ED-4DB2-BD59-A6C34878D82A}">
                    <a16:rowId xmlns:a16="http://schemas.microsoft.com/office/drawing/2014/main" val="1147620288"/>
                  </a:ext>
                </a:extLst>
              </a:tr>
            </a:tbl>
          </a:graphicData>
        </a:graphic>
      </p:graphicFrame>
    </p:spTree>
    <p:extLst>
      <p:ext uri="{BB962C8B-B14F-4D97-AF65-F5344CB8AC3E}">
        <p14:creationId xmlns:p14="http://schemas.microsoft.com/office/powerpoint/2010/main" val="91085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生活の場での福祉サービスとリスクの考え方</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5" name="Text Box 4"/>
          <p:cNvSpPr txBox="1">
            <a:spLocks noChangeArrowheads="1"/>
          </p:cNvSpPr>
          <p:nvPr/>
        </p:nvSpPr>
        <p:spPr bwMode="auto">
          <a:xfrm>
            <a:off x="514389" y="1190052"/>
            <a:ext cx="8110294" cy="4392612"/>
          </a:xfrm>
          <a:prstGeom prst="rect">
            <a:avLst/>
          </a:prstGeom>
          <a:solidFill>
            <a:srgbClr val="FFFFCC"/>
          </a:solidFill>
          <a:ln w="19050" cmpd="sng">
            <a:noFill/>
            <a:miter lim="800000"/>
            <a:headEnd/>
            <a:tailEnd/>
          </a:ln>
          <a:effectLst/>
        </p:spPr>
        <p:txBody>
          <a:bodyPr wrap="square" lIns="82928" tIns="41465" rIns="82928" bIns="41465">
            <a:spAutoFit/>
          </a:bodyPr>
          <a:lstStyle/>
          <a:p>
            <a:pPr fontAlgn="base">
              <a:spcBef>
                <a:spcPct val="0"/>
              </a:spcBef>
              <a:spcAft>
                <a:spcPct val="0"/>
              </a:spcAft>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社会福祉法第３条に、福祉サービスの基本理念として「福祉サービスは、個人の尊厳の保持を旨とし、その内容は、福祉サービスの利用者が心身ともに健やかに育成され、又はその有する能力に応じ自立した日常生活を営むことができるように支援するものとして、良質かつ適切なものでなければならない」と規定されています。</a:t>
            </a:r>
            <a:endParaRPr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spcBef>
                <a:spcPct val="0"/>
              </a:spcBef>
              <a:spcAft>
                <a:spcPct val="0"/>
              </a:spcAft>
            </a:pPr>
            <a:endParaRPr lang="ja-JP" altLang="en-US" sz="2000" dirty="0">
              <a:solidFill>
                <a:prstClr val="black"/>
              </a:solidFill>
              <a:latin typeface="UD デジタル 教科書体 NK-B" panose="02020700000000000000" pitchFamily="18" charset="-128"/>
              <a:ea typeface="UD デジタル 教科書体 NK-B" panose="02020700000000000000" pitchFamily="18" charset="-128"/>
            </a:endParaRPr>
          </a:p>
          <a:p>
            <a:pPr fontAlgn="base">
              <a:spcBef>
                <a:spcPct val="0"/>
              </a:spcBef>
              <a:spcAft>
                <a:spcPct val="0"/>
              </a:spcAft>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　介護サービスを提供する</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福祉施設等からは、利用者の自立的な生活を重視すればするほど</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リスク</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は高まるのではないかと、危惧する</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声も聞こえてきます。しかし、</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事故を起こさないようにするあまり、極端に管理的</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になりすぎてしまい、サービスの提供が事業者側の都合により行われるとするならば、</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人間の成長、発達の機会や人間としての尊厳</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を奪うことになり、福祉サービスの基本理念に逆行することになりかねません。そこで、</a:t>
            </a:r>
            <a:r>
              <a:rPr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自由</a:t>
            </a:r>
            <a:r>
              <a:rPr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か</a:t>
            </a:r>
            <a:r>
              <a:rPr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安全</a:t>
            </a:r>
            <a:r>
              <a:rPr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かという二者択一ではなく、</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福祉サービスにおいては、事故を完全に未然防止することは困難なもの</a:t>
            </a: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、と捉えてみます。</a:t>
            </a:r>
            <a:endParaRPr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1" name="スライド番号プレースホルダー 10"/>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11</a:t>
            </a:fld>
            <a:endParaRPr lang="ja-JP" altLang="en-US" dirty="0">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9EE9DDA5-DB43-635D-CC57-80EA6CF763DF}"/>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8D070AAB-04B1-79DF-22E4-D193F10601B8}"/>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186692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089B-4879-757F-F082-9EE1B804A33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4FC67C-AF12-677E-1DC7-7DD129D095B6}"/>
              </a:ext>
            </a:extLst>
          </p:cNvPr>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生活の場での福祉サービスとリスクの考え方</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
        <p:nvSpPr>
          <p:cNvPr id="6" name="Text Box 4">
            <a:extLst>
              <a:ext uri="{FF2B5EF4-FFF2-40B4-BE49-F238E27FC236}">
                <a16:creationId xmlns:a16="http://schemas.microsoft.com/office/drawing/2014/main" id="{BABDE70B-E9E3-E395-A3C7-A41DB6274D58}"/>
              </a:ext>
            </a:extLst>
          </p:cNvPr>
          <p:cNvSpPr txBox="1">
            <a:spLocks noChangeArrowheads="1"/>
          </p:cNvSpPr>
          <p:nvPr/>
        </p:nvSpPr>
        <p:spPr bwMode="auto">
          <a:xfrm>
            <a:off x="583865" y="1323958"/>
            <a:ext cx="8110294" cy="1314846"/>
          </a:xfrm>
          <a:prstGeom prst="rect">
            <a:avLst/>
          </a:prstGeom>
          <a:solidFill>
            <a:srgbClr val="CCFFCC"/>
          </a:solidFill>
          <a:ln w="19050" cmpd="sng">
            <a:noFill/>
            <a:miter lim="800000"/>
            <a:headEnd/>
            <a:tailEnd/>
          </a:ln>
          <a:effectLst/>
        </p:spPr>
        <p:txBody>
          <a:bodyPr wrap="square" lIns="82928" tIns="41465" rIns="82928" bIns="41465">
            <a:spAutoFit/>
          </a:bodyPr>
          <a:lstStyle/>
          <a:p>
            <a:pPr fontAlgn="base">
              <a:spcBef>
                <a:spcPct val="0"/>
              </a:spcBef>
              <a:spcAft>
                <a:spcPct val="0"/>
              </a:spcAft>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そのうえで、事故を限りなくゼロにするためにはどうしたらよいか、あるいは万が一起きてしまった場合に適切な対応を図ることはもとより、同じような事故が再び起こることのないような対策を講じるなど、より積極的な姿勢をもつことが重要であると考えらえます」　</a:t>
            </a:r>
            <a:endParaRPr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 name="コンテンツ プレースホルダー 2">
            <a:extLst>
              <a:ext uri="{FF2B5EF4-FFF2-40B4-BE49-F238E27FC236}">
                <a16:creationId xmlns:a16="http://schemas.microsoft.com/office/drawing/2014/main" id="{12DE7AE5-1F6C-A589-EBE7-398EB0256E77}"/>
              </a:ext>
            </a:extLst>
          </p:cNvPr>
          <p:cNvSpPr txBox="1">
            <a:spLocks/>
          </p:cNvSpPr>
          <p:nvPr/>
        </p:nvSpPr>
        <p:spPr>
          <a:xfrm>
            <a:off x="583865" y="4505797"/>
            <a:ext cx="8110293" cy="1832167"/>
          </a:xfrm>
          <a:prstGeom prst="rect">
            <a:avLst/>
          </a:prstGeom>
          <a:solidFill>
            <a:srgbClr val="FF99FF">
              <a:alpha val="40000"/>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ja-JP" altLang="en-US" sz="1800" b="1" dirty="0">
                <a:latin typeface="UD デジタル 教科書体 NK-B" panose="02020700000000000000" pitchFamily="18" charset="-128"/>
                <a:ea typeface="UD デジタル 教科書体 NK-B" panose="02020700000000000000" pitchFamily="18" charset="-128"/>
              </a:rPr>
              <a:t>○福祉サービスにおける危機管理（リスクマネジメント）の基本的な視点 </a:t>
            </a:r>
          </a:p>
          <a:p>
            <a:pPr marL="0" indent="0">
              <a:buNone/>
            </a:pPr>
            <a:r>
              <a:rPr lang="ja-JP" altLang="en-US" sz="1800" b="1" dirty="0">
                <a:latin typeface="UD デジタル 教科書体 NK-B" panose="02020700000000000000" pitchFamily="18" charset="-128"/>
                <a:ea typeface="UD デジタル 教科書体 NK-B" panose="02020700000000000000" pitchFamily="18" charset="-128"/>
              </a:rPr>
              <a:t>＊「より質の高いサービスを提供することによって多くの事故が未然に回避できる」という考え方（クオリティー・インプルーブメント）で取り組むべき</a:t>
            </a:r>
          </a:p>
          <a:p>
            <a:pPr marL="0" indent="0">
              <a:buNone/>
            </a:pP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未然防止</a:t>
            </a:r>
            <a:r>
              <a:rPr lang="ja-JP" altLang="en-US" sz="1800" b="1" dirty="0">
                <a:latin typeface="UD デジタル 教科書体 NK-B" panose="02020700000000000000" pitchFamily="18" charset="-128"/>
                <a:ea typeface="UD デジタル 教科書体 NK-B" panose="02020700000000000000" pitchFamily="18" charset="-128"/>
              </a:rPr>
              <a:t>と</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発生時</a:t>
            </a:r>
            <a:r>
              <a:rPr lang="ja-JP" altLang="en-US" sz="1800" b="1" dirty="0">
                <a:latin typeface="UD デジタル 教科書体 NK-B" panose="02020700000000000000" pitchFamily="18" charset="-128"/>
                <a:ea typeface="UD デジタル 教科書体 NK-B" panose="02020700000000000000" pitchFamily="18" charset="-128"/>
              </a:rPr>
              <a:t>のセーフティーマネジメント（安全管理）の視点が重要</a:t>
            </a:r>
            <a:endParaRPr lang="en-US" altLang="ja-JP" sz="1800" b="1" dirty="0">
              <a:latin typeface="UD デジタル 教科書体 NK-B" panose="02020700000000000000" pitchFamily="18" charset="-128"/>
              <a:ea typeface="UD デジタル 教科書体 NK-B" panose="02020700000000000000" pitchFamily="18" charset="-128"/>
            </a:endParaRPr>
          </a:p>
        </p:txBody>
      </p:sp>
      <p:sp>
        <p:nvSpPr>
          <p:cNvPr id="11" name="スライド番号プレースホルダー 10">
            <a:extLst>
              <a:ext uri="{FF2B5EF4-FFF2-40B4-BE49-F238E27FC236}">
                <a16:creationId xmlns:a16="http://schemas.microsoft.com/office/drawing/2014/main" id="{3EF3AD13-8131-861B-00C5-019A3636AB1F}"/>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12</a:t>
            </a:fld>
            <a:endParaRPr lang="ja-JP" altLang="en-US" dirty="0">
              <a:solidFill>
                <a:prstClr val="black">
                  <a:tint val="75000"/>
                </a:prstClr>
              </a:solidFill>
            </a:endParaRPr>
          </a:p>
        </p:txBody>
      </p:sp>
      <p:sp>
        <p:nvSpPr>
          <p:cNvPr id="3" name="フッター プレースホルダー 2">
            <a:extLst>
              <a:ext uri="{FF2B5EF4-FFF2-40B4-BE49-F238E27FC236}">
                <a16:creationId xmlns:a16="http://schemas.microsoft.com/office/drawing/2014/main" id="{6E33EFFA-6E4F-9B3A-A1E7-6830F856F557}"/>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064396D2-5DE5-0DA7-9E45-C7A2B0729579}"/>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A96DAA2F-3A8E-A5AF-8829-F3C2D6172748}"/>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2" name="矢印: 下 11">
            <a:extLst>
              <a:ext uri="{FF2B5EF4-FFF2-40B4-BE49-F238E27FC236}">
                <a16:creationId xmlns:a16="http://schemas.microsoft.com/office/drawing/2014/main" id="{6B9D92F5-3E72-094B-60F8-247394AC3AC9}"/>
              </a:ext>
            </a:extLst>
          </p:cNvPr>
          <p:cNvSpPr/>
          <p:nvPr/>
        </p:nvSpPr>
        <p:spPr>
          <a:xfrm>
            <a:off x="3005084" y="3120805"/>
            <a:ext cx="3267856" cy="7707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1223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2005012"/>
            <a:ext cx="7886700" cy="4351338"/>
          </a:xfrm>
        </p:spPr>
        <p:txBody>
          <a:bodyPr rtlCol="0"/>
          <a:lstStyle/>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（１）福祉サービス提供とリスクマネジメント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（２）インシデントとアクシデント</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（３）相談支援事業所におけるリスクマネジメント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　　</a:t>
            </a: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13</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sz="1050" b="1"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b="1"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F6E707FD-79C5-2C88-1DED-0B1A54AF6620}"/>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spTree>
    <p:extLst>
      <p:ext uri="{BB962C8B-B14F-4D97-AF65-F5344CB8AC3E}">
        <p14:creationId xmlns:p14="http://schemas.microsoft.com/office/powerpoint/2010/main" val="293560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199958097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テキスト ボックス 10"/>
          <p:cNvSpPr txBox="1"/>
          <p:nvPr/>
        </p:nvSpPr>
        <p:spPr>
          <a:xfrm>
            <a:off x="3722886" y="1085969"/>
            <a:ext cx="1930400" cy="892552"/>
          </a:xfrm>
          <a:prstGeom prst="rect">
            <a:avLst/>
          </a:prstGeom>
          <a:noFill/>
        </p:spPr>
        <p:txBody>
          <a:bodyPr wrap="square" rtlCol="0">
            <a:spAutoFit/>
          </a:bodyPr>
          <a:lstStyle/>
          <a:p>
            <a:r>
              <a:rPr kumimoji="1" lang="ja-JP" altLang="en-US" sz="2400" b="1" u="sng" dirty="0">
                <a:latin typeface="UD デジタル 教科書体 NK-B" panose="02020700000000000000" pitchFamily="18" charset="-128"/>
                <a:ea typeface="UD デジタル 教科書体 NK-B" panose="02020700000000000000" pitchFamily="18" charset="-128"/>
              </a:rPr>
              <a:t>ヒヤリハット</a:t>
            </a:r>
            <a:endParaRPr kumimoji="1" lang="en-US" altLang="ja-JP" sz="2400" b="1" u="sng"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事故になる可能性の出来事・事象の</a:t>
            </a:r>
            <a:r>
              <a:rPr kumimoji="1" lang="ja-JP" altLang="en-US" sz="1400" b="1" u="sng" dirty="0">
                <a:latin typeface="UD デジタル 教科書体 NK-B" panose="02020700000000000000" pitchFamily="18" charset="-128"/>
                <a:ea typeface="UD デジタル 教科書体 NK-B" panose="02020700000000000000" pitchFamily="18" charset="-128"/>
              </a:rPr>
              <a:t>発見</a:t>
            </a:r>
          </a:p>
        </p:txBody>
      </p:sp>
      <p:sp>
        <p:nvSpPr>
          <p:cNvPr id="12" name="テキスト ボックス 11"/>
          <p:cNvSpPr txBox="1"/>
          <p:nvPr/>
        </p:nvSpPr>
        <p:spPr>
          <a:xfrm>
            <a:off x="732971" y="4634984"/>
            <a:ext cx="3686628" cy="369332"/>
          </a:xfrm>
          <a:prstGeom prst="rect">
            <a:avLst/>
          </a:prstGeom>
          <a:noFill/>
        </p:spPr>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事故になる可能性の出来事・事象</a:t>
            </a:r>
          </a:p>
        </p:txBody>
      </p:sp>
      <p:cxnSp>
        <p:nvCxnSpPr>
          <p:cNvPr id="14" name="直線矢印コネクタ 13"/>
          <p:cNvCxnSpPr/>
          <p:nvPr/>
        </p:nvCxnSpPr>
        <p:spPr>
          <a:xfrm flipV="1">
            <a:off x="1857828" y="3284579"/>
            <a:ext cx="5123543" cy="4263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1857828" y="5400631"/>
            <a:ext cx="5123543" cy="42631"/>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759903" y="5507334"/>
            <a:ext cx="2031325" cy="461665"/>
          </a:xfrm>
          <a:prstGeom prst="rect">
            <a:avLst/>
          </a:prstGeom>
          <a:noFill/>
        </p:spPr>
        <p:txBody>
          <a:bodyPr wrap="squar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本人の不利益</a:t>
            </a:r>
          </a:p>
        </p:txBody>
      </p:sp>
      <p:sp>
        <p:nvSpPr>
          <p:cNvPr id="13" name="テキスト ボックス 12"/>
          <p:cNvSpPr txBox="1"/>
          <p:nvPr/>
        </p:nvSpPr>
        <p:spPr>
          <a:xfrm>
            <a:off x="5759903" y="6273810"/>
            <a:ext cx="973343"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苦　情</a:t>
            </a:r>
          </a:p>
        </p:txBody>
      </p:sp>
      <p:sp>
        <p:nvSpPr>
          <p:cNvPr id="15" name="テキスト ボックス 14"/>
          <p:cNvSpPr txBox="1"/>
          <p:nvPr/>
        </p:nvSpPr>
        <p:spPr>
          <a:xfrm>
            <a:off x="5765439" y="5899964"/>
            <a:ext cx="1242648"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トラブル</a:t>
            </a:r>
          </a:p>
        </p:txBody>
      </p:sp>
      <p:sp>
        <p:nvSpPr>
          <p:cNvPr id="6" name="スライド番号プレースホルダー 5"/>
          <p:cNvSpPr>
            <a:spLocks noGrp="1"/>
          </p:cNvSpPr>
          <p:nvPr>
            <p:ph type="sldNum" sz="quarter" idx="12"/>
          </p:nvPr>
        </p:nvSpPr>
        <p:spPr/>
        <p:txBody>
          <a:bodyPr/>
          <a:lstStyle/>
          <a:p>
            <a:pPr rtl="0"/>
            <a:fld id="{E31375A4-56A4-47D6-9801-1991572033F7}" type="slidenum">
              <a:rPr lang="en-US" altLang="ja-JP" noProof="0" smtClean="0"/>
              <a:pPr rtl="0"/>
              <a:t>14</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3" name="タイトル 1">
            <a:extLst>
              <a:ext uri="{FF2B5EF4-FFF2-40B4-BE49-F238E27FC236}">
                <a16:creationId xmlns:a16="http://schemas.microsoft.com/office/drawing/2014/main" id="{71753D01-06E7-D54F-4528-2F75E234EF03}"/>
              </a:ext>
            </a:extLst>
          </p:cNvPr>
          <p:cNvSpPr>
            <a:spLocks noGrp="1"/>
          </p:cNvSpPr>
          <p:nvPr>
            <p:ph type="title"/>
          </p:nvPr>
        </p:nvSpPr>
        <p:spPr>
          <a:xfrm>
            <a:off x="514389" y="0"/>
            <a:ext cx="7886700" cy="970960"/>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2</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）インシデントとアクシデント</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5BA3CFB2-B626-ECA8-A37C-0434C6E73C40}"/>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5">
            <a:extLst>
              <a:ext uri="{FF2B5EF4-FFF2-40B4-BE49-F238E27FC236}">
                <a16:creationId xmlns:a16="http://schemas.microsoft.com/office/drawing/2014/main" id="{6A23900D-8DF2-D3B4-5B96-EB164B0194CB}"/>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3173448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20C5DF-A620-462D-8B75-FA1D849724CE}"/>
              </a:ext>
            </a:extLst>
          </p:cNvPr>
          <p:cNvSpPr>
            <a:spLocks noGrp="1"/>
          </p:cNvSpPr>
          <p:nvPr>
            <p:ph type="title"/>
          </p:nvPr>
        </p:nvSpPr>
        <p:spPr>
          <a:xfrm>
            <a:off x="565011" y="60781"/>
            <a:ext cx="7696735" cy="1325563"/>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用語の確認・定義</a:t>
            </a:r>
          </a:p>
        </p:txBody>
      </p:sp>
      <p:sp>
        <p:nvSpPr>
          <p:cNvPr id="3" name="スライド番号プレースホルダー 2">
            <a:extLst>
              <a:ext uri="{FF2B5EF4-FFF2-40B4-BE49-F238E27FC236}">
                <a16:creationId xmlns:a16="http://schemas.microsoft.com/office/drawing/2014/main" id="{96E355F8-31CE-4F1F-A8CC-90DCD566DE05}"/>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15</a:t>
            </a:fld>
            <a:endParaRPr lang="ja-JP" altLang="en-US" dirty="0">
              <a:solidFill>
                <a:prstClr val="black">
                  <a:tint val="75000"/>
                </a:prstClr>
              </a:solidFill>
            </a:endParaRPr>
          </a:p>
        </p:txBody>
      </p:sp>
      <p:sp>
        <p:nvSpPr>
          <p:cNvPr id="6" name="テキスト ボックス 5">
            <a:extLst>
              <a:ext uri="{FF2B5EF4-FFF2-40B4-BE49-F238E27FC236}">
                <a16:creationId xmlns:a16="http://schemas.microsoft.com/office/drawing/2014/main" id="{48DC05AF-8F89-41BF-BAF5-F50D7EDBBA42}"/>
              </a:ext>
            </a:extLst>
          </p:cNvPr>
          <p:cNvSpPr txBox="1"/>
          <p:nvPr/>
        </p:nvSpPr>
        <p:spPr>
          <a:xfrm>
            <a:off x="375047" y="1386344"/>
            <a:ext cx="8393906" cy="3785652"/>
          </a:xfrm>
          <a:prstGeom prst="rect">
            <a:avLst/>
          </a:prstGeom>
          <a:noFill/>
        </p:spPr>
        <p:txBody>
          <a:bodyPr wrap="square">
            <a:spAutoFit/>
          </a:bodyPr>
          <a:lstStyle/>
          <a:p>
            <a:r>
              <a:rPr lang="ja-JP" altLang="en-US" sz="2000" b="1" i="0" dirty="0">
                <a:solidFill>
                  <a:srgbClr val="0000DD"/>
                </a:solidFill>
                <a:effectLst/>
                <a:latin typeface="UD デジタル 教科書体 NK-B" panose="02020700000000000000" pitchFamily="18" charset="-128"/>
                <a:ea typeface="UD デジタル 教科書体 NK-B" panose="02020700000000000000" pitchFamily="18" charset="-128"/>
              </a:rPr>
              <a:t>➢「ヒヤリハット」とは</a:t>
            </a:r>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ミスを犯しかけた</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が、途中で気づき、</a:t>
            </a: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対象者</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には影響がなかった事象。</a:t>
            </a:r>
            <a:br>
              <a:rPr lang="ja-JP" altLang="en-US" sz="2000" dirty="0">
                <a:latin typeface="UD デジタル 教科書体 NK-B" panose="02020700000000000000" pitchFamily="18" charset="-128"/>
                <a:ea typeface="UD デジタル 教科書体 NK-B" panose="02020700000000000000" pitchFamily="18" charset="-128"/>
              </a:rPr>
            </a:br>
            <a:endParaRPr lang="en-US" altLang="ja-JP" sz="2000" dirty="0">
              <a:latin typeface="UD デジタル 教科書体 NK-B" panose="02020700000000000000" pitchFamily="18" charset="-128"/>
              <a:ea typeface="UD デジタル 教科書体 NK-B" panose="02020700000000000000" pitchFamily="18" charset="-128"/>
            </a:endParaRPr>
          </a:p>
          <a:p>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a:t>
            </a:r>
            <a:r>
              <a:rPr lang="ja-JP" altLang="en-US" sz="2000" b="1" i="0" dirty="0">
                <a:solidFill>
                  <a:srgbClr val="0000DD"/>
                </a:solidFill>
                <a:effectLst/>
                <a:latin typeface="UD デジタル 教科書体 NK-B" panose="02020700000000000000" pitchFamily="18" charset="-128"/>
                <a:ea typeface="UD デジタル 教科書体 NK-B" panose="02020700000000000000" pitchFamily="18" charset="-128"/>
              </a:rPr>
              <a:t>インシデント」とは</a:t>
            </a:r>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ミスを犯し誤ったことを行った</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が、結果的には</a:t>
            </a: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対象者</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さんには</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影響が</a:t>
            </a:r>
            <a:endParaRPr lang="en-US" altLang="ja-JP" sz="2000" b="0" i="0" dirty="0">
              <a:solidFill>
                <a:srgbClr val="FF0000"/>
              </a:solidFill>
              <a:effectLst/>
              <a:latin typeface="UD デジタル 教科書体 NK-B" panose="02020700000000000000" pitchFamily="18" charset="-128"/>
              <a:ea typeface="UD デジタル 教科書体 NK-B" panose="02020700000000000000" pitchFamily="18" charset="-128"/>
            </a:endParaRPr>
          </a:p>
          <a:p>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なかった事象。</a:t>
            </a:r>
            <a:br>
              <a:rPr lang="ja-JP" altLang="en-US" sz="2000" dirty="0">
                <a:latin typeface="UD デジタル 教科書体 NK-B" panose="02020700000000000000" pitchFamily="18" charset="-128"/>
                <a:ea typeface="UD デジタル 教科書体 NK-B" panose="02020700000000000000" pitchFamily="18" charset="-128"/>
              </a:rPr>
            </a:br>
            <a:endParaRPr lang="en-US" altLang="ja-JP" sz="2000" dirty="0">
              <a:latin typeface="UD デジタル 教科書体 NK-B" panose="02020700000000000000" pitchFamily="18" charset="-128"/>
              <a:ea typeface="UD デジタル 教科書体 NK-B" panose="02020700000000000000" pitchFamily="18" charset="-128"/>
            </a:endParaRPr>
          </a:p>
          <a:p>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a:t>
            </a:r>
            <a:r>
              <a:rPr lang="ja-JP" altLang="en-US" sz="2000" b="1" i="0" dirty="0">
                <a:solidFill>
                  <a:srgbClr val="0000DD"/>
                </a:solidFill>
                <a:effectLst/>
                <a:latin typeface="UD デジタル 教科書体 NK-B" panose="02020700000000000000" pitchFamily="18" charset="-128"/>
                <a:ea typeface="UD デジタル 教科書体 NK-B" panose="02020700000000000000" pitchFamily="18" charset="-128"/>
              </a:rPr>
              <a:t>「アクシデント」とは</a:t>
            </a:r>
            <a:br>
              <a:rPr lang="ja-JP" altLang="en-US" sz="2000" dirty="0">
                <a:latin typeface="UD デジタル 教科書体 NK-B" panose="02020700000000000000" pitchFamily="18" charset="-128"/>
                <a:ea typeface="UD デジタル 教科書体 NK-B" panose="02020700000000000000" pitchFamily="18" charset="-128"/>
              </a:rPr>
            </a:br>
            <a:r>
              <a:rPr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ミスを犯して</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a:t>
            </a:r>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対象者</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さんの心身に</a:t>
            </a:r>
            <a:r>
              <a:rPr lang="ja-JP" altLang="en-US" sz="2000" b="0" i="0" dirty="0">
                <a:solidFill>
                  <a:srgbClr val="FF0000"/>
                </a:solidFill>
                <a:effectLst/>
                <a:latin typeface="UD デジタル 教科書体 NK-B" panose="02020700000000000000" pitchFamily="18" charset="-128"/>
                <a:ea typeface="UD デジタル 教科書体 NK-B" panose="02020700000000000000" pitchFamily="18" charset="-128"/>
              </a:rPr>
              <a:t>影響を及ぼし、何らかの処置が必要</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と</a:t>
            </a:r>
            <a:endParaRPr lang="en-US" altLang="ja-JP" sz="2000" b="0" i="0" dirty="0">
              <a:solidFill>
                <a:srgbClr val="000000"/>
              </a:solidFill>
              <a:effectLst/>
              <a:latin typeface="UD デジタル 教科書体 NK-B" panose="02020700000000000000" pitchFamily="18" charset="-128"/>
              <a:ea typeface="UD デジタル 教科書体 NK-B" panose="02020700000000000000" pitchFamily="18" charset="-128"/>
            </a:endParaRPr>
          </a:p>
          <a:p>
            <a:r>
              <a:rPr lang="ja-JP" altLang="en-US" sz="2000" dirty="0">
                <a:solidFill>
                  <a:srgbClr val="000000"/>
                </a:solidFill>
                <a:latin typeface="UD デジタル 教科書体 NK-B" panose="02020700000000000000" pitchFamily="18" charset="-128"/>
                <a:ea typeface="UD デジタル 教科書体 NK-B" panose="02020700000000000000" pitchFamily="18" charset="-128"/>
              </a:rPr>
              <a:t>　　</a:t>
            </a:r>
            <a:r>
              <a:rPr lang="ja-JP" altLang="en-US" sz="2000" b="0" i="0" dirty="0">
                <a:solidFill>
                  <a:srgbClr val="000000"/>
                </a:solidFill>
                <a:effectLst/>
                <a:latin typeface="UD デジタル 教科書体 NK-B" panose="02020700000000000000" pitchFamily="18" charset="-128"/>
                <a:ea typeface="UD デジタル 教科書体 NK-B" panose="02020700000000000000" pitchFamily="18" charset="-128"/>
              </a:rPr>
              <a:t>なってしまった事象</a:t>
            </a:r>
            <a:endParaRPr lang="ja-JP" altLang="en-US" sz="200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2B326720-B776-6136-4B70-65A69D4F08FB}"/>
              </a:ext>
            </a:extLst>
          </p:cNvPr>
          <p:cNvCxnSpPr/>
          <p:nvPr/>
        </p:nvCxnSpPr>
        <p:spPr>
          <a:xfrm>
            <a:off x="565012" y="90624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5">
            <a:extLst>
              <a:ext uri="{FF2B5EF4-FFF2-40B4-BE49-F238E27FC236}">
                <a16:creationId xmlns:a16="http://schemas.microsoft.com/office/drawing/2014/main" id="{5D995F26-BDA2-384A-667D-EF3E684E560F}"/>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36826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4FA574F-6A0F-4FBC-9C9B-35C3C2B06DD0}"/>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16</a:t>
            </a:fld>
            <a:endParaRPr lang="ja-JP" altLang="en-US" dirty="0">
              <a:solidFill>
                <a:prstClr val="black">
                  <a:tint val="75000"/>
                </a:prstClr>
              </a:solidFill>
            </a:endParaRPr>
          </a:p>
        </p:txBody>
      </p:sp>
      <p:pic>
        <p:nvPicPr>
          <p:cNvPr id="5" name="図 4">
            <a:extLst>
              <a:ext uri="{FF2B5EF4-FFF2-40B4-BE49-F238E27FC236}">
                <a16:creationId xmlns:a16="http://schemas.microsoft.com/office/drawing/2014/main" id="{6BE25CB0-99D4-45F3-B78A-9B110BD3DFB2}"/>
              </a:ext>
            </a:extLst>
          </p:cNvPr>
          <p:cNvPicPr>
            <a:picLocks noChangeAspect="1"/>
          </p:cNvPicPr>
          <p:nvPr/>
        </p:nvPicPr>
        <p:blipFill>
          <a:blip r:embed="rId3"/>
          <a:stretch>
            <a:fillRect/>
          </a:stretch>
        </p:blipFill>
        <p:spPr>
          <a:xfrm>
            <a:off x="0" y="1500040"/>
            <a:ext cx="9144000" cy="4800600"/>
          </a:xfrm>
          <a:prstGeom prst="rect">
            <a:avLst/>
          </a:prstGeom>
        </p:spPr>
      </p:pic>
      <p:sp>
        <p:nvSpPr>
          <p:cNvPr id="6" name="正方形/長方形 5">
            <a:extLst>
              <a:ext uri="{FF2B5EF4-FFF2-40B4-BE49-F238E27FC236}">
                <a16:creationId xmlns:a16="http://schemas.microsoft.com/office/drawing/2014/main" id="{368D5CCD-1C80-4258-B761-2BAB3BDBDC53}"/>
              </a:ext>
            </a:extLst>
          </p:cNvPr>
          <p:cNvSpPr/>
          <p:nvPr/>
        </p:nvSpPr>
        <p:spPr>
          <a:xfrm>
            <a:off x="583864" y="51741"/>
            <a:ext cx="8438215" cy="7134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b="1" dirty="0">
                <a:latin typeface="UD デジタル 教科書体 NK-B" panose="02020700000000000000" pitchFamily="18" charset="-128"/>
                <a:ea typeface="UD デジタル 教科書体 NK-B" panose="02020700000000000000" pitchFamily="18" charset="-128"/>
              </a:rPr>
              <a:t>ハインリッヒの法則</a:t>
            </a:r>
          </a:p>
        </p:txBody>
      </p:sp>
      <p:sp>
        <p:nvSpPr>
          <p:cNvPr id="2" name="角丸四角形 5">
            <a:extLst>
              <a:ext uri="{FF2B5EF4-FFF2-40B4-BE49-F238E27FC236}">
                <a16:creationId xmlns:a16="http://schemas.microsoft.com/office/drawing/2014/main" id="{96A4A12C-E90E-1BF3-A75D-EFE7738C4A03}"/>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125529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60661-81E6-7D17-D79B-B04E6B9F154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C9C5A20-9F17-3997-CA34-7C1D6827A480}"/>
              </a:ext>
            </a:extLst>
          </p:cNvPr>
          <p:cNvSpPr>
            <a:spLocks noGrp="1"/>
          </p:cNvSpPr>
          <p:nvPr>
            <p:ph idx="1"/>
          </p:nvPr>
        </p:nvSpPr>
        <p:spPr>
          <a:xfrm>
            <a:off x="100361" y="838989"/>
            <a:ext cx="8954429" cy="2416391"/>
          </a:xfrm>
          <a:ln>
            <a:noFill/>
          </a:ln>
        </p:spPr>
        <p:txBody>
          <a:bodyPr>
            <a:noAutofit/>
          </a:bodyPr>
          <a:lstStyle/>
          <a:p>
            <a:pPr marL="0" indent="0">
              <a:buNone/>
            </a:pPr>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社会福祉法第</a:t>
            </a:r>
            <a:r>
              <a:rPr kumimoji="1" lang="en-US" altLang="ja-JP" sz="2000" dirty="0">
                <a:latin typeface="UD デジタル 教科書体 NK-B" panose="02020700000000000000" pitchFamily="18" charset="-128"/>
                <a:ea typeface="UD デジタル 教科書体 NK-B" panose="02020700000000000000" pitchFamily="18" charset="-128"/>
              </a:rPr>
              <a:t>82</a:t>
            </a:r>
            <a:r>
              <a:rPr kumimoji="1" lang="ja-JP" altLang="en-US" sz="2000" dirty="0">
                <a:latin typeface="UD デジタル 教科書体 NK-B" panose="02020700000000000000" pitchFamily="18" charset="-128"/>
                <a:ea typeface="UD デジタル 教科書体 NK-B" panose="02020700000000000000" pitchFamily="18" charset="-128"/>
              </a:rPr>
              <a:t>条</a:t>
            </a:r>
            <a:r>
              <a:rPr kumimoji="1" lang="en-US" altLang="ja-JP" sz="2000" dirty="0">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社会福祉事業の経営者には、自ら提供する福祉サービスについて利用者からの苦情を適切に解決することが求められている。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⇒苦情解決体制の整備</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「苦情解決責任者」、「苦情受付担当者」、「第三者委員」などが設置されている。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217E760D-4A98-E26C-1FA2-5A55244CDF88}"/>
              </a:ext>
            </a:extLst>
          </p:cNvPr>
          <p:cNvSpPr txBox="1">
            <a:spLocks/>
          </p:cNvSpPr>
          <p:nvPr/>
        </p:nvSpPr>
        <p:spPr>
          <a:xfrm>
            <a:off x="583864" y="85110"/>
            <a:ext cx="8104345"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苦情について</a:t>
            </a:r>
          </a:p>
        </p:txBody>
      </p:sp>
      <p:sp>
        <p:nvSpPr>
          <p:cNvPr id="6" name="コンテンツ プレースホルダー 2">
            <a:extLst>
              <a:ext uri="{FF2B5EF4-FFF2-40B4-BE49-F238E27FC236}">
                <a16:creationId xmlns:a16="http://schemas.microsoft.com/office/drawing/2014/main" id="{7C717334-6EDA-1041-52D8-2C087DEF5004}"/>
              </a:ext>
            </a:extLst>
          </p:cNvPr>
          <p:cNvSpPr txBox="1">
            <a:spLocks/>
          </p:cNvSpPr>
          <p:nvPr/>
        </p:nvSpPr>
        <p:spPr>
          <a:xfrm>
            <a:off x="89210" y="5150587"/>
            <a:ext cx="8954429" cy="13883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10" name="スライド番号プレースホルダー 9">
            <a:extLst>
              <a:ext uri="{FF2B5EF4-FFF2-40B4-BE49-F238E27FC236}">
                <a16:creationId xmlns:a16="http://schemas.microsoft.com/office/drawing/2014/main" id="{608365D6-788E-4A26-C4A4-ECECD12F05CF}"/>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17</a:t>
            </a:fld>
            <a:endParaRPr lang="ja-JP" altLang="en-US" dirty="0">
              <a:solidFill>
                <a:prstClr val="black">
                  <a:tint val="75000"/>
                </a:prstClr>
              </a:solidFill>
            </a:endParaRPr>
          </a:p>
        </p:txBody>
      </p:sp>
      <p:sp>
        <p:nvSpPr>
          <p:cNvPr id="2" name="フッター プレースホルダー 1">
            <a:extLst>
              <a:ext uri="{FF2B5EF4-FFF2-40B4-BE49-F238E27FC236}">
                <a16:creationId xmlns:a16="http://schemas.microsoft.com/office/drawing/2014/main" id="{E020F627-373F-CAD6-5D83-7A22058952F9}"/>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9E7BBC05-6286-3649-7F56-965B26A15AC4}"/>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1" name="角丸四角形 5">
            <a:extLst>
              <a:ext uri="{FF2B5EF4-FFF2-40B4-BE49-F238E27FC236}">
                <a16:creationId xmlns:a16="http://schemas.microsoft.com/office/drawing/2014/main" id="{DD32775E-959A-D753-CDED-3CE092CFA27A}"/>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graphicFrame>
        <p:nvGraphicFramePr>
          <p:cNvPr id="13" name="表 12">
            <a:extLst>
              <a:ext uri="{FF2B5EF4-FFF2-40B4-BE49-F238E27FC236}">
                <a16:creationId xmlns:a16="http://schemas.microsoft.com/office/drawing/2014/main" id="{181F1A5B-6444-5CD0-3DE0-F6CDBBEA8C62}"/>
              </a:ext>
            </a:extLst>
          </p:cNvPr>
          <p:cNvGraphicFramePr>
            <a:graphicFrameLocks noGrp="1"/>
          </p:cNvGraphicFramePr>
          <p:nvPr>
            <p:extLst>
              <p:ext uri="{D42A27DB-BD31-4B8C-83A1-F6EECF244321}">
                <p14:modId xmlns:p14="http://schemas.microsoft.com/office/powerpoint/2010/main" val="1781868874"/>
              </p:ext>
            </p:extLst>
          </p:nvPr>
        </p:nvGraphicFramePr>
        <p:xfrm>
          <a:off x="347630" y="3967745"/>
          <a:ext cx="8673819" cy="2571168"/>
        </p:xfrm>
        <a:graphic>
          <a:graphicData uri="http://schemas.openxmlformats.org/drawingml/2006/table">
            <a:tbl>
              <a:tblPr firstRow="1" firstCol="1" bandRow="1">
                <a:tableStyleId>{BC89EF96-8CEA-46FF-86C4-4CE0E7609802}</a:tableStyleId>
              </a:tblPr>
              <a:tblGrid>
                <a:gridCol w="1786072">
                  <a:extLst>
                    <a:ext uri="{9D8B030D-6E8A-4147-A177-3AD203B41FA5}">
                      <a16:colId xmlns:a16="http://schemas.microsoft.com/office/drawing/2014/main" val="1481903487"/>
                    </a:ext>
                  </a:extLst>
                </a:gridCol>
                <a:gridCol w="6887747">
                  <a:extLst>
                    <a:ext uri="{9D8B030D-6E8A-4147-A177-3AD203B41FA5}">
                      <a16:colId xmlns:a16="http://schemas.microsoft.com/office/drawing/2014/main" val="2026903769"/>
                    </a:ext>
                  </a:extLst>
                </a:gridCol>
              </a:tblGrid>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質問</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分からないことを気軽に聞くことができるレベル</a:t>
                      </a:r>
                      <a:r>
                        <a:rPr lang="ja-JP" sz="1200" kern="100" dirty="0">
                          <a:solidFill>
                            <a:srgbClr val="FF0000"/>
                          </a:solidFill>
                          <a:effectLst/>
                          <a:latin typeface="UD デジタル 教科書体 NK-B" panose="02020700000000000000" pitchFamily="18" charset="-128"/>
                          <a:ea typeface="UD デジタル 教科書体 NK-B" panose="02020700000000000000" pitchFamily="18" charset="-128"/>
                        </a:rPr>
                        <a:t>。玄関などに意見箱などがあるが、形式的になりあまり活用はされていない。</a:t>
                      </a:r>
                      <a:r>
                        <a:rPr lang="ja-JP" sz="1200" kern="100" dirty="0">
                          <a:effectLst/>
                          <a:latin typeface="UD デジタル 教科書体 NK-B" panose="02020700000000000000" pitchFamily="18" charset="-128"/>
                          <a:ea typeface="UD デジタル 教科書体 NK-B" panose="02020700000000000000" pitchFamily="18" charset="-128"/>
                        </a:rPr>
                        <a:t>利用者が意見を申し出しやすい環境を工夫する必要がある。</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25037159"/>
                  </a:ext>
                </a:extLst>
              </a:tr>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希望・要望</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「このようにしてほしい」という意思が込められているレベル。契約締結時などに表出することが多い。この段階では</a:t>
                      </a:r>
                      <a:r>
                        <a:rPr lang="ja-JP" sz="1200" kern="100" dirty="0">
                          <a:solidFill>
                            <a:srgbClr val="FF0000"/>
                          </a:solidFill>
                          <a:effectLst/>
                          <a:latin typeface="UD デジタル 教科書体 NK-B" panose="02020700000000000000" pitchFamily="18" charset="-128"/>
                          <a:ea typeface="UD デジタル 教科書体 NK-B" panose="02020700000000000000" pitchFamily="18" charset="-128"/>
                        </a:rPr>
                        <a:t>可能か不可能か、事実をもとに分かりやすく伝え、納得が得られるように十分に丁寧に説明する</a:t>
                      </a:r>
                      <a:r>
                        <a:rPr lang="ja-JP" sz="1200" kern="100" dirty="0">
                          <a:effectLst/>
                          <a:latin typeface="UD デジタル 教科書体 NK-B" panose="02020700000000000000" pitchFamily="18" charset="-128"/>
                          <a:ea typeface="UD デジタル 教科書体 NK-B" panose="02020700000000000000" pitchFamily="18" charset="-128"/>
                        </a:rPr>
                        <a:t>ことが望ましい。</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14290894"/>
                  </a:ext>
                </a:extLst>
              </a:tr>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請求</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このあたりが「苦情」と</a:t>
                      </a:r>
                      <a:r>
                        <a:rPr lang="ja-JP" altLang="en-US" sz="1200" kern="100" dirty="0">
                          <a:effectLst/>
                          <a:latin typeface="UD デジタル 教科書体 NK-B" panose="02020700000000000000" pitchFamily="18" charset="-128"/>
                          <a:ea typeface="UD デジタル 教科書体 NK-B" panose="02020700000000000000" pitchFamily="18" charset="-128"/>
                        </a:rPr>
                        <a:t>して</a:t>
                      </a:r>
                      <a:r>
                        <a:rPr lang="ja-JP" sz="1200" kern="100" dirty="0">
                          <a:effectLst/>
                          <a:latin typeface="UD デジタル 教科書体 NK-B" panose="02020700000000000000" pitchFamily="18" charset="-128"/>
                          <a:ea typeface="UD デジタル 教科書体 NK-B" panose="02020700000000000000" pitchFamily="18" charset="-128"/>
                        </a:rPr>
                        <a:t>取り扱うレベルになる。希望・要望を申し出たのに叶えられない、なんの応答もないレベル。請求され実現可能な事は速やかに実施することが大切であり、事業者と利用者とのコミュニケーションに問題があることも多い。</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42787456"/>
                  </a:ext>
                </a:extLst>
              </a:tr>
              <a:tr h="642792">
                <a:tc>
                  <a:txBody>
                    <a:bodyPr/>
                    <a:lstStyle/>
                    <a:p>
                      <a:pPr algn="just">
                        <a:buNone/>
                      </a:pPr>
                      <a:endParaRPr lang="en-US" altLang="ja-JP" sz="1600" kern="100" dirty="0">
                        <a:effectLst/>
                        <a:latin typeface="UD デジタル 教科書体 NK-B" panose="02020700000000000000" pitchFamily="18" charset="-128"/>
                        <a:ea typeface="UD デジタル 教科書体 NK-B" panose="02020700000000000000" pitchFamily="18" charset="-128"/>
                      </a:endParaRPr>
                    </a:p>
                    <a:p>
                      <a:pPr algn="just">
                        <a:buNone/>
                      </a:pPr>
                      <a:r>
                        <a:rPr lang="ja-JP" sz="1600" kern="100" dirty="0">
                          <a:effectLst/>
                          <a:latin typeface="UD デジタル 教科書体 NK-B" panose="02020700000000000000" pitchFamily="18" charset="-128"/>
                          <a:ea typeface="UD デジタル 教科書体 NK-B" panose="02020700000000000000" pitchFamily="18" charset="-128"/>
                        </a:rPr>
                        <a:t>責任追及</a:t>
                      </a:r>
                      <a:endParaRPr lang="ja-JP" sz="1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tc>
                <a:tc>
                  <a:txBody>
                    <a:bodyPr/>
                    <a:lstStyle/>
                    <a:p>
                      <a:pPr algn="just">
                        <a:buNone/>
                      </a:pPr>
                      <a:r>
                        <a:rPr lang="ja-JP" sz="1200" kern="100" dirty="0">
                          <a:effectLst/>
                          <a:latin typeface="UD デジタル 教科書体 NK-B" panose="02020700000000000000" pitchFamily="18" charset="-128"/>
                          <a:ea typeface="UD デジタル 教科書体 NK-B" panose="02020700000000000000" pitchFamily="18" charset="-128"/>
                        </a:rPr>
                        <a:t>請求されたことを実施されなかったり、自己または何らかの損害を生じさせた時に責任追及がなされる。責任追及レベルの申出があった場合や事故が発生した時には、組織体制やサービス提供のシステムに関する見直しを行なう場合が多い。</a:t>
                      </a:r>
                      <a:endParaRPr lang="ja-JP" sz="14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27527349"/>
                  </a:ext>
                </a:extLst>
              </a:tr>
            </a:tbl>
          </a:graphicData>
        </a:graphic>
      </p:graphicFrame>
      <p:sp>
        <p:nvSpPr>
          <p:cNvPr id="14" name="コンテンツ プレースホルダー 2">
            <a:extLst>
              <a:ext uri="{FF2B5EF4-FFF2-40B4-BE49-F238E27FC236}">
                <a16:creationId xmlns:a16="http://schemas.microsoft.com/office/drawing/2014/main" id="{99A5721F-8247-ACD4-B98F-F051C74BD951}"/>
              </a:ext>
            </a:extLst>
          </p:cNvPr>
          <p:cNvSpPr txBox="1">
            <a:spLocks/>
          </p:cNvSpPr>
          <p:nvPr/>
        </p:nvSpPr>
        <p:spPr>
          <a:xfrm>
            <a:off x="89210" y="3602620"/>
            <a:ext cx="2343036" cy="3651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苦情のレベル</a:t>
            </a:r>
            <a:r>
              <a:rPr lang="en-US" altLang="ja-JP" sz="2000" dirty="0">
                <a:latin typeface="UD デジタル 教科書体 NK-B" panose="02020700000000000000" pitchFamily="18" charset="-128"/>
                <a:ea typeface="UD デジタル 教科書体 NK-B" panose="02020700000000000000" pitchFamily="18" charset="-128"/>
              </a:rPr>
              <a:t>】</a:t>
            </a:r>
            <a:endParaRPr lang="ja-JP" altLang="en-US" sz="2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19502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0361" y="706938"/>
            <a:ext cx="8954429" cy="6065951"/>
          </a:xfrm>
          <a:ln>
            <a:noFill/>
          </a:ln>
        </p:spPr>
        <p:txBody>
          <a:bodyPr>
            <a:noAutofit/>
          </a:bodyPr>
          <a:lstStyle/>
          <a:p>
            <a:pPr marL="0" indent="0">
              <a:buNone/>
            </a:pPr>
            <a:r>
              <a:rPr kumimoji="1" lang="en-US" altLang="ja-JP" sz="2000" dirty="0">
                <a:latin typeface="UD デジタル 教科書体 NK-B" panose="02020700000000000000" pitchFamily="18" charset="-128"/>
                <a:ea typeface="UD デジタル 教科書体 NK-B" panose="02020700000000000000" pitchFamily="18" charset="-128"/>
              </a:rPr>
              <a:t>【2023</a:t>
            </a:r>
            <a:r>
              <a:rPr kumimoji="1" lang="ja-JP" altLang="en-US" sz="2000" dirty="0">
                <a:latin typeface="UD デジタル 教科書体 NK-B" panose="02020700000000000000" pitchFamily="18" charset="-128"/>
                <a:ea typeface="UD デジタル 教科書体 NK-B" panose="02020700000000000000" pitchFamily="18" charset="-128"/>
              </a:rPr>
              <a:t>年度データより</a:t>
            </a:r>
            <a:r>
              <a:rPr kumimoji="1" lang="en-US" altLang="ja-JP" sz="2000" dirty="0">
                <a:latin typeface="UD デジタル 教科書体 NK-B" panose="02020700000000000000" pitchFamily="18" charset="-128"/>
                <a:ea typeface="UD デジタル 教科書体 NK-B" panose="02020700000000000000" pitchFamily="18" charset="-128"/>
              </a:rPr>
              <a:t>】</a:t>
            </a:r>
          </a:p>
          <a:p>
            <a:pPr>
              <a:buFont typeface="Wingdings" panose="05000000000000000000" pitchFamily="2" charset="2"/>
              <a:buChar char="Ø"/>
            </a:pPr>
            <a:r>
              <a:rPr kumimoji="1" lang="ja-JP" altLang="en-US" sz="2000" dirty="0">
                <a:latin typeface="UD デジタル 教科書体 NK-B" panose="02020700000000000000" pitchFamily="18" charset="-128"/>
                <a:ea typeface="UD デジタル 教科書体 NK-B" panose="02020700000000000000" pitchFamily="18" charset="-128"/>
              </a:rPr>
              <a:t>都道府県運営適正化委員会に寄せられた苦情の総件数</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10,251</a:t>
            </a:r>
            <a:r>
              <a:rPr kumimoji="1" lang="ja-JP" altLang="en-US" sz="2000" dirty="0">
                <a:latin typeface="UD デジタル 教科書体 NK-B" panose="02020700000000000000" pitchFamily="18" charset="-128"/>
                <a:ea typeface="UD デジタル 教科書体 NK-B" panose="02020700000000000000" pitchFamily="18" charset="-128"/>
              </a:rPr>
              <a:t>件</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（内訳：「</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苦情」が</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5,171</a:t>
            </a:r>
            <a:r>
              <a:rPr lang="ja-JP" altLang="en-US" sz="2000" dirty="0">
                <a:latin typeface="UD デジタル 教科書体 NK-B" panose="02020700000000000000" pitchFamily="18" charset="-128"/>
                <a:ea typeface="UD デジタル 教科書体 NK-B" panose="02020700000000000000" pitchFamily="18" charset="-128"/>
              </a:rPr>
              <a:t>件、</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「相談」が</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5,080</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600" dirty="0">
                <a:latin typeface="UD デジタル 教科書体 NK-B" panose="02020700000000000000" pitchFamily="18" charset="-128"/>
                <a:ea typeface="UD デジタル 教科書体 NK-B" panose="02020700000000000000" pitchFamily="18" charset="-128"/>
              </a:rPr>
              <a:t>　</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⇒苦情申し立て：</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利用者　　　　　　</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2,780</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53.8</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家族　　　　　　　</a:t>
            </a:r>
            <a:r>
              <a:rPr lang="en-US" altLang="ja-JP" sz="2000" dirty="0">
                <a:latin typeface="UD デジタル 教科書体 NK-B" panose="02020700000000000000" pitchFamily="18" charset="-128"/>
                <a:ea typeface="UD デジタル 教科書体 NK-B" panose="02020700000000000000" pitchFamily="18" charset="-128"/>
              </a:rPr>
              <a:t>1,932</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37.4</a:t>
            </a:r>
            <a:r>
              <a:rPr lang="ja-JP" altLang="en-US" sz="2000" dirty="0">
                <a:latin typeface="UD デジタル 教科書体 NK-B" panose="02020700000000000000" pitchFamily="18" charset="-128"/>
                <a:ea typeface="UD デジタル 教科書体 NK-B" panose="02020700000000000000" pitchFamily="18" charset="-128"/>
              </a:rPr>
              <a:t>％）　　以下割愛</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600" dirty="0">
                <a:latin typeface="UD デジタル 教科書体 NK-B" panose="02020700000000000000" pitchFamily="18" charset="-128"/>
                <a:ea typeface="UD デジタル 教科書体 NK-B" panose="02020700000000000000" pitchFamily="18" charset="-128"/>
              </a:rPr>
              <a:t>　</a:t>
            </a:r>
            <a:endParaRPr kumimoji="1"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⇒発生原因　：</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職員の接遇</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2,283</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44.2%</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サービスの質や量</a:t>
            </a: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1,024</a:t>
            </a:r>
            <a:r>
              <a:rPr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19.8%</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説明・情報提供　　　　 </a:t>
            </a:r>
            <a:r>
              <a:rPr lang="en-US" altLang="ja-JP" sz="2000" dirty="0">
                <a:latin typeface="UD デジタル 教科書体 NK-B" panose="02020700000000000000" pitchFamily="18" charset="-128"/>
                <a:ea typeface="UD デジタル 教科書体 NK-B" panose="02020700000000000000" pitchFamily="18" charset="-128"/>
              </a:rPr>
              <a:t>566</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10.9</a:t>
            </a:r>
            <a:r>
              <a:rPr lang="ja-JP" altLang="en-US" sz="2000" dirty="0">
                <a:latin typeface="UD デジタル 教科書体 NK-B" panose="02020700000000000000" pitchFamily="18" charset="-128"/>
                <a:ea typeface="UD デジタル 教科書体 NK-B" panose="02020700000000000000" pitchFamily="18" charset="-128"/>
              </a:rPr>
              <a:t>％）　以下、割愛</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400" dirty="0">
                <a:latin typeface="UD デジタル 教科書体 NK-B" panose="02020700000000000000" pitchFamily="18" charset="-128"/>
                <a:ea typeface="UD デジタル 教科書体 NK-B" panose="02020700000000000000" pitchFamily="18" charset="-128"/>
              </a:rPr>
              <a:t>　</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⇒事業種別：</a:t>
            </a: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障害分野　　　　　　　</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3,088</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件（</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59.7</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高齢分野　　　　　　　　　</a:t>
            </a:r>
            <a:r>
              <a:rPr kumimoji="1" lang="en-US" altLang="ja-JP" sz="2000" dirty="0">
                <a:latin typeface="UD デジタル 教科書体 NK-B" panose="02020700000000000000" pitchFamily="18" charset="-128"/>
                <a:ea typeface="UD デジタル 教科書体 NK-B" panose="02020700000000000000" pitchFamily="18" charset="-128"/>
              </a:rPr>
              <a:t>877</a:t>
            </a:r>
            <a:r>
              <a:rPr kumimoji="1"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17.0%</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児童分野　　　　　　　　　</a:t>
            </a:r>
            <a:r>
              <a:rPr kumimoji="1" lang="en-US" altLang="ja-JP" sz="2000" dirty="0">
                <a:latin typeface="UD デジタル 教科書体 NK-B" panose="02020700000000000000" pitchFamily="18" charset="-128"/>
                <a:ea typeface="UD デジタル 教科書体 NK-B" panose="02020700000000000000" pitchFamily="18" charset="-128"/>
              </a:rPr>
              <a:t>766</a:t>
            </a:r>
            <a:r>
              <a:rPr kumimoji="1"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14.8%</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その他　　　　　　　　　</a:t>
            </a:r>
            <a:r>
              <a:rPr lang="en-US" altLang="ja-JP" sz="2000" dirty="0">
                <a:latin typeface="UD デジタル 教科書体 NK-B" panose="02020700000000000000" pitchFamily="18" charset="-128"/>
                <a:ea typeface="UD デジタル 教科書体 NK-B" panose="02020700000000000000" pitchFamily="18" charset="-128"/>
              </a:rPr>
              <a:t>440</a:t>
            </a:r>
            <a:r>
              <a:rPr lang="ja-JP" altLang="en-US" sz="2000" dirty="0">
                <a:latin typeface="UD デジタル 教科書体 NK-B" panose="02020700000000000000" pitchFamily="18" charset="-128"/>
                <a:ea typeface="UD デジタル 教科書体 NK-B" panose="02020700000000000000" pitchFamily="18" charset="-128"/>
              </a:rPr>
              <a:t>件（　</a:t>
            </a:r>
            <a:r>
              <a:rPr lang="en-US" altLang="ja-JP" sz="2000" dirty="0">
                <a:latin typeface="UD デジタル 教科書体 NK-B" panose="02020700000000000000" pitchFamily="18" charset="-128"/>
                <a:ea typeface="UD デジタル 教科書体 NK-B" panose="02020700000000000000" pitchFamily="18" charset="-128"/>
              </a:rPr>
              <a:t>8.5</a:t>
            </a:r>
            <a:r>
              <a:rPr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4" name="タイトル 1"/>
          <p:cNvSpPr txBox="1">
            <a:spLocks/>
          </p:cNvSpPr>
          <p:nvPr/>
        </p:nvSpPr>
        <p:spPr>
          <a:xfrm>
            <a:off x="583864" y="85110"/>
            <a:ext cx="8104345"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福祉サービスと苦情</a:t>
            </a:r>
          </a:p>
        </p:txBody>
      </p:sp>
      <p:sp>
        <p:nvSpPr>
          <p:cNvPr id="6" name="コンテンツ プレースホルダー 2"/>
          <p:cNvSpPr txBox="1">
            <a:spLocks/>
          </p:cNvSpPr>
          <p:nvPr/>
        </p:nvSpPr>
        <p:spPr>
          <a:xfrm>
            <a:off x="89210" y="5150587"/>
            <a:ext cx="8954429" cy="13883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10" name="スライド番号プレースホルダー 9"/>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18</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491D0F90-28ED-E958-9C12-65119CDD3637}"/>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1" name="角丸四角形 5">
            <a:extLst>
              <a:ext uri="{FF2B5EF4-FFF2-40B4-BE49-F238E27FC236}">
                <a16:creationId xmlns:a16="http://schemas.microsoft.com/office/drawing/2014/main" id="{3C68B413-4DC7-F630-2B77-56FA006B05A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503857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9781" y="838989"/>
            <a:ext cx="8865009" cy="5933901"/>
          </a:xfrm>
          <a:ln>
            <a:noFill/>
          </a:ln>
        </p:spPr>
        <p:txBody>
          <a:bodyPr>
            <a:noAutofit/>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◎都道府県運営適正化委員会に寄せられた苦情の総件数</a:t>
            </a:r>
            <a:r>
              <a:rPr lang="en-US" altLang="ja-JP" sz="2000" dirty="0">
                <a:latin typeface="UD デジタル 教科書体 NK-B" panose="02020700000000000000" pitchFamily="18" charset="-128"/>
                <a:ea typeface="UD デジタル 教科書体 NK-B" panose="02020700000000000000" pitchFamily="18" charset="-128"/>
              </a:rPr>
              <a:t>5,171</a:t>
            </a:r>
            <a:r>
              <a:rPr kumimoji="1" lang="ja-JP" altLang="en-US" sz="2000" dirty="0">
                <a:latin typeface="UD デジタル 教科書体 NK-B" panose="02020700000000000000" pitchFamily="18" charset="-128"/>
                <a:ea typeface="UD デジタル 教科書体 NK-B" panose="02020700000000000000" pitchFamily="18" charset="-128"/>
              </a:rPr>
              <a:t>件</a:t>
            </a:r>
            <a:r>
              <a:rPr kumimoji="1" lang="en-US" altLang="ja-JP" sz="2000" dirty="0">
                <a:latin typeface="UD デジタル 教科書体 NK-B" panose="02020700000000000000" pitchFamily="18" charset="-128"/>
                <a:ea typeface="UD デジタル 教科書体 NK-B" panose="02020700000000000000" pitchFamily="18" charset="-128"/>
              </a:rPr>
              <a:t>(2023</a:t>
            </a:r>
            <a:r>
              <a:rPr kumimoji="1" lang="ja-JP" altLang="en-US" sz="2000" dirty="0">
                <a:latin typeface="UD デジタル 教科書体 NK-B" panose="02020700000000000000" pitchFamily="18" charset="-128"/>
                <a:ea typeface="UD デジタル 教科書体 NK-B" panose="02020700000000000000" pitchFamily="18" charset="-128"/>
              </a:rPr>
              <a:t>年）</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➢福島県は</a:t>
            </a:r>
            <a:r>
              <a:rPr lang="en-US" altLang="ja-JP" sz="2000" dirty="0">
                <a:latin typeface="UD デジタル 教科書体 NK-B" panose="02020700000000000000" pitchFamily="18" charset="-128"/>
                <a:ea typeface="UD デジタル 教科書体 NK-B" panose="02020700000000000000" pitchFamily="18" charset="-128"/>
              </a:rPr>
              <a:t>84</a:t>
            </a:r>
            <a:r>
              <a:rPr lang="ja-JP" altLang="en-US" sz="2000" dirty="0">
                <a:latin typeface="UD デジタル 教科書体 NK-B" panose="02020700000000000000" pitchFamily="18" charset="-128"/>
                <a:ea typeface="UD デジタル 教科書体 NK-B" panose="02020700000000000000" pitchFamily="18" charset="-128"/>
              </a:rPr>
              <a:t>件</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➢都道府県ごとにみると、最も多いのは東京都で「</a:t>
            </a:r>
            <a:r>
              <a:rPr lang="en-US" altLang="ja-JP" sz="2000" dirty="0">
                <a:latin typeface="UD デジタル 教科書体 NK-B" panose="02020700000000000000" pitchFamily="18" charset="-128"/>
                <a:ea typeface="UD デジタル 教科書体 NK-B" panose="02020700000000000000" pitchFamily="18" charset="-128"/>
              </a:rPr>
              <a:t>790</a:t>
            </a:r>
            <a:r>
              <a:rPr lang="ja-JP" altLang="en-US" sz="2000" dirty="0">
                <a:latin typeface="UD デジタル 教科書体 NK-B" panose="02020700000000000000" pitchFamily="18" charset="-128"/>
                <a:ea typeface="UD デジタル 教科書体 NK-B" panose="02020700000000000000" pitchFamily="18" charset="-128"/>
              </a:rPr>
              <a:t>件」、最も少ないのが</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滋賀県で「</a:t>
            </a:r>
            <a:r>
              <a:rPr lang="en-US" altLang="ja-JP" sz="2000" dirty="0">
                <a:latin typeface="UD デジタル 教科書体 NK-B" panose="02020700000000000000" pitchFamily="18" charset="-128"/>
                <a:ea typeface="UD デジタル 教科書体 NK-B" panose="02020700000000000000" pitchFamily="18" charset="-128"/>
              </a:rPr>
              <a:t>3</a:t>
            </a:r>
            <a:r>
              <a:rPr lang="ja-JP" altLang="en-US" sz="2000" dirty="0">
                <a:latin typeface="UD デジタル 教科書体 NK-B" panose="02020700000000000000" pitchFamily="18" charset="-128"/>
                <a:ea typeface="UD デジタル 教科書体 NK-B" panose="02020700000000000000" pitchFamily="18" charset="-128"/>
              </a:rPr>
              <a:t>件」である。年間の受付件数が</a:t>
            </a:r>
            <a:r>
              <a:rPr lang="en-US" altLang="ja-JP" sz="2000" dirty="0">
                <a:latin typeface="UD デジタル 教科書体 NK-B" panose="02020700000000000000" pitchFamily="18" charset="-128"/>
                <a:ea typeface="UD デジタル 教科書体 NK-B" panose="02020700000000000000" pitchFamily="18" charset="-128"/>
              </a:rPr>
              <a:t>10</a:t>
            </a:r>
            <a:r>
              <a:rPr lang="ja-JP" altLang="en-US" sz="2000" dirty="0">
                <a:latin typeface="UD デジタル 教科書体 NK-B" panose="02020700000000000000" pitchFamily="18" charset="-128"/>
                <a:ea typeface="UD デジタル 教科書体 NK-B" panose="02020700000000000000" pitchFamily="18" charset="-128"/>
              </a:rPr>
              <a:t>件未満の県が</a:t>
            </a:r>
            <a:r>
              <a:rPr lang="en-US" altLang="ja-JP" sz="2000" dirty="0">
                <a:latin typeface="UD デジタル 教科書体 NK-B" panose="02020700000000000000" pitchFamily="18" charset="-128"/>
                <a:ea typeface="UD デジタル 教科書体 NK-B" panose="02020700000000000000" pitchFamily="18" charset="-128"/>
              </a:rPr>
              <a:t>2</a:t>
            </a:r>
            <a:r>
              <a:rPr lang="ja-JP" altLang="en-US" sz="2000" dirty="0">
                <a:latin typeface="UD デジタル 教科書体 NK-B" panose="02020700000000000000" pitchFamily="18" charset="-128"/>
                <a:ea typeface="UD デジタル 教科書体 NK-B" panose="02020700000000000000" pitchFamily="18" charset="-128"/>
              </a:rPr>
              <a:t>県、</a:t>
            </a:r>
            <a:r>
              <a:rPr lang="en-US" altLang="ja-JP" sz="2000" dirty="0">
                <a:latin typeface="UD デジタル 教科書体 NK-B" panose="02020700000000000000" pitchFamily="18" charset="-128"/>
                <a:ea typeface="UD デジタル 教科書体 NK-B" panose="02020700000000000000" pitchFamily="18" charset="-128"/>
              </a:rPr>
              <a:t>100</a:t>
            </a:r>
            <a:r>
              <a:rPr lang="ja-JP" altLang="en-US" sz="2000" dirty="0">
                <a:latin typeface="UD デジタル 教科書体 NK-B" panose="02020700000000000000" pitchFamily="18" charset="-128"/>
                <a:ea typeface="UD デジタル 教科書体 NK-B" panose="02020700000000000000" pitchFamily="18" charset="-128"/>
              </a:rPr>
              <a:t>件</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以上の県が</a:t>
            </a:r>
            <a:r>
              <a:rPr lang="en-US" altLang="ja-JP" sz="2000" dirty="0">
                <a:latin typeface="UD デジタル 教科書体 NK-B" panose="02020700000000000000" pitchFamily="18" charset="-128"/>
                <a:ea typeface="UD デジタル 教科書体 NK-B" panose="02020700000000000000" pitchFamily="18" charset="-128"/>
              </a:rPr>
              <a:t>15</a:t>
            </a:r>
            <a:r>
              <a:rPr lang="ja-JP" altLang="en-US" sz="2000" dirty="0">
                <a:latin typeface="UD デジタル 教科書体 NK-B" panose="02020700000000000000" pitchFamily="18" charset="-128"/>
                <a:ea typeface="UD デジタル 教科書体 NK-B" panose="02020700000000000000" pitchFamily="18" charset="-128"/>
              </a:rPr>
              <a:t>県となっている。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ちなみに</a:t>
            </a:r>
            <a:r>
              <a:rPr kumimoji="1" lang="en-US" altLang="ja-JP" sz="2000" dirty="0">
                <a:latin typeface="UD デジタル 教科書体 NK-B" panose="02020700000000000000" pitchFamily="18" charset="-128"/>
                <a:ea typeface="UD デジタル 教科書体 NK-B" panose="02020700000000000000" pitchFamily="18" charset="-128"/>
              </a:rPr>
              <a:t>2000</a:t>
            </a:r>
            <a:r>
              <a:rPr kumimoji="1" lang="ja-JP" altLang="en-US" sz="2000" dirty="0">
                <a:latin typeface="UD デジタル 教科書体 NK-B" panose="02020700000000000000" pitchFamily="18" charset="-128"/>
                <a:ea typeface="UD デジタル 教科書体 NK-B" panose="02020700000000000000" pitchFamily="18" charset="-128"/>
              </a:rPr>
              <a:t>年は、</a:t>
            </a:r>
            <a:r>
              <a:rPr kumimoji="1" lang="en-US" altLang="ja-JP" sz="2000" dirty="0">
                <a:latin typeface="UD デジタル 教科書体 NK-B" panose="02020700000000000000" pitchFamily="18" charset="-128"/>
                <a:ea typeface="UD デジタル 教科書体 NK-B" panose="02020700000000000000" pitchFamily="18" charset="-128"/>
              </a:rPr>
              <a:t>461</a:t>
            </a:r>
            <a:r>
              <a:rPr kumimoji="1" lang="ja-JP" altLang="en-US" sz="2000" dirty="0">
                <a:latin typeface="UD デジタル 教科書体 NK-B" panose="02020700000000000000" pitchFamily="18" charset="-128"/>
                <a:ea typeface="UD デジタル 教科書体 NK-B" panose="02020700000000000000" pitchFamily="18" charset="-128"/>
              </a:rPr>
              <a:t>件。　</a:t>
            </a:r>
            <a:r>
              <a:rPr kumimoji="1" lang="en-US" altLang="ja-JP" sz="2000" dirty="0">
                <a:latin typeface="UD デジタル 教科書体 NK-B" panose="02020700000000000000" pitchFamily="18" charset="-128"/>
                <a:ea typeface="UD デジタル 教科書体 NK-B" panose="02020700000000000000" pitchFamily="18" charset="-128"/>
              </a:rPr>
              <a:t>20</a:t>
            </a:r>
            <a:r>
              <a:rPr kumimoji="1" lang="ja-JP" altLang="en-US" sz="2000" dirty="0">
                <a:latin typeface="UD デジタル 教科書体 NK-B" panose="02020700000000000000" pitchFamily="18" charset="-128"/>
                <a:ea typeface="UD デジタル 教科書体 NK-B" panose="02020700000000000000" pitchFamily="18" charset="-128"/>
              </a:rPr>
              <a:t>年間で約</a:t>
            </a:r>
            <a:r>
              <a:rPr kumimoji="1" lang="en-US" altLang="ja-JP" sz="2000" dirty="0">
                <a:latin typeface="UD デジタル 教科書体 NK-B" panose="02020700000000000000" pitchFamily="18" charset="-128"/>
                <a:ea typeface="UD デジタル 教科書体 NK-B" panose="02020700000000000000" pitchFamily="18" charset="-128"/>
              </a:rPr>
              <a:t>10</a:t>
            </a:r>
            <a:r>
              <a:rPr kumimoji="1" lang="ja-JP" altLang="en-US" sz="2000" dirty="0">
                <a:latin typeface="UD デジタル 教科書体 NK-B" panose="02020700000000000000" pitchFamily="18" charset="-128"/>
                <a:ea typeface="UD デジタル 教科書体 NK-B" panose="02020700000000000000" pitchFamily="18" charset="-128"/>
              </a:rPr>
              <a:t>倍以上になる。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➢苦情（</a:t>
            </a:r>
            <a:r>
              <a:rPr lang="en-US" altLang="ja-JP" sz="2000" dirty="0">
                <a:latin typeface="UD デジタル 教科書体 NK-B" panose="02020700000000000000" pitchFamily="18" charset="-128"/>
                <a:ea typeface="UD デジタル 教科書体 NK-B" panose="02020700000000000000" pitchFamily="18" charset="-128"/>
              </a:rPr>
              <a:t>5,171</a:t>
            </a:r>
            <a:r>
              <a:rPr lang="ja-JP" altLang="en-US" sz="2000" dirty="0">
                <a:latin typeface="UD デジタル 教科書体 NK-B" panose="02020700000000000000" pitchFamily="18" charset="-128"/>
                <a:ea typeface="UD デジタル 教科書体 NK-B" panose="02020700000000000000" pitchFamily="18" charset="-128"/>
              </a:rPr>
              <a:t>件）のサービス分野別の内訳は、「高齢者」</a:t>
            </a:r>
            <a:r>
              <a:rPr lang="en-US" altLang="ja-JP" sz="2000" dirty="0">
                <a:latin typeface="UD デジタル 教科書体 NK-B" panose="02020700000000000000" pitchFamily="18" charset="-128"/>
                <a:ea typeface="UD デジタル 教科書体 NK-B" panose="02020700000000000000" pitchFamily="18" charset="-128"/>
              </a:rPr>
              <a:t>877</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(17.0</a:t>
            </a:r>
            <a:r>
              <a:rPr lang="ja-JP" altLang="en-US" sz="2000" dirty="0">
                <a:latin typeface="UD デジタル 教科書体 NK-B" panose="02020700000000000000" pitchFamily="18" charset="-128"/>
                <a:ea typeface="UD デジタル 教科書体 NK-B" panose="02020700000000000000" pitchFamily="18" charset="-128"/>
              </a:rPr>
              <a:t>％）、 </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「障害者」</a:t>
            </a:r>
            <a:r>
              <a:rPr lang="en-US" altLang="ja-JP" sz="2000" dirty="0">
                <a:latin typeface="UD デジタル 教科書体 NK-B" panose="02020700000000000000" pitchFamily="18" charset="-128"/>
                <a:ea typeface="UD デジタル 教科書体 NK-B" panose="02020700000000000000" pitchFamily="18" charset="-128"/>
              </a:rPr>
              <a:t>3,088</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59.7</a:t>
            </a:r>
            <a:r>
              <a:rPr lang="ja-JP" altLang="en-US" sz="2000" dirty="0">
                <a:latin typeface="UD デジタル 教科書体 NK-B" panose="02020700000000000000" pitchFamily="18" charset="-128"/>
                <a:ea typeface="UD デジタル 教科書体 NK-B" panose="02020700000000000000" pitchFamily="18" charset="-128"/>
              </a:rPr>
              <a:t>％）、「児童」</a:t>
            </a:r>
            <a:r>
              <a:rPr lang="en-US" altLang="ja-JP" sz="2000" dirty="0">
                <a:latin typeface="UD デジタル 教科書体 NK-B" panose="02020700000000000000" pitchFamily="18" charset="-128"/>
                <a:ea typeface="UD デジタル 教科書体 NK-B" panose="02020700000000000000" pitchFamily="18" charset="-128"/>
              </a:rPr>
              <a:t>766</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14.8</a:t>
            </a:r>
            <a:r>
              <a:rPr lang="ja-JP" altLang="en-US" sz="2000" dirty="0">
                <a:latin typeface="UD デジタル 教科書体 NK-B" panose="02020700000000000000" pitchFamily="18" charset="-128"/>
                <a:ea typeface="UD デジタル 教科書体 NK-B" panose="02020700000000000000" pitchFamily="18" charset="-128"/>
              </a:rPr>
              <a:t>％）、「その他」</a:t>
            </a:r>
            <a:r>
              <a:rPr lang="en-US" altLang="ja-JP" sz="2000" dirty="0">
                <a:latin typeface="UD デジタル 教科書体 NK-B" panose="02020700000000000000" pitchFamily="18" charset="-128"/>
                <a:ea typeface="UD デジタル 教科書体 NK-B" panose="02020700000000000000" pitchFamily="18" charset="-128"/>
              </a:rPr>
              <a:t>440</a:t>
            </a: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件（</a:t>
            </a:r>
            <a:r>
              <a:rPr lang="en-US" altLang="ja-JP" sz="2000" dirty="0">
                <a:latin typeface="UD デジタル 教科書体 NK-B" panose="02020700000000000000" pitchFamily="18" charset="-128"/>
                <a:ea typeface="UD デジタル 教科書体 NK-B" panose="02020700000000000000" pitchFamily="18" charset="-128"/>
              </a:rPr>
              <a:t>8.5</a:t>
            </a:r>
            <a:r>
              <a:rPr lang="ja-JP" altLang="en-US" sz="2000" dirty="0">
                <a:latin typeface="UD デジタル 教科書体 NK-B" panose="02020700000000000000" pitchFamily="18" charset="-128"/>
                <a:ea typeface="UD デジタル 教科書体 NK-B" panose="02020700000000000000" pitchFamily="18" charset="-128"/>
              </a:rPr>
              <a:t>％）であ った。</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10" name="スライド番号プレースホルダー 9"/>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19</a:t>
            </a:fld>
            <a:endParaRPr lang="ja-JP" altLang="en-US" dirty="0">
              <a:solidFill>
                <a:prstClr val="black">
                  <a:tint val="75000"/>
                </a:prstClr>
              </a:solidFill>
            </a:endParaRPr>
          </a:p>
        </p:txBody>
      </p:sp>
      <p:sp>
        <p:nvSpPr>
          <p:cNvPr id="2" name="タイトル 1">
            <a:extLst>
              <a:ext uri="{FF2B5EF4-FFF2-40B4-BE49-F238E27FC236}">
                <a16:creationId xmlns:a16="http://schemas.microsoft.com/office/drawing/2014/main" id="{C6E493DA-90FD-D98B-483B-04D738DE5FF0}"/>
              </a:ext>
            </a:extLst>
          </p:cNvPr>
          <p:cNvSpPr txBox="1">
            <a:spLocks/>
          </p:cNvSpPr>
          <p:nvPr/>
        </p:nvSpPr>
        <p:spPr>
          <a:xfrm>
            <a:off x="583864" y="85110"/>
            <a:ext cx="8104345"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福祉サービスと苦情</a:t>
            </a:r>
          </a:p>
        </p:txBody>
      </p:sp>
      <p:cxnSp>
        <p:nvCxnSpPr>
          <p:cNvPr id="5" name="直線コネクタ 4">
            <a:extLst>
              <a:ext uri="{FF2B5EF4-FFF2-40B4-BE49-F238E27FC236}">
                <a16:creationId xmlns:a16="http://schemas.microsoft.com/office/drawing/2014/main" id="{969DAF49-742F-7134-773D-B3AA74174F36}"/>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角丸四角形 5">
            <a:extLst>
              <a:ext uri="{FF2B5EF4-FFF2-40B4-BE49-F238E27FC236}">
                <a16:creationId xmlns:a16="http://schemas.microsoft.com/office/drawing/2014/main" id="{822A14B1-7018-5AD6-7ED6-7CD0C461BE04}"/>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85849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069E-C5DF-9662-1FE8-1AAFB9E9EE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3D48DB-CB99-469D-C359-4C81EF106434}"/>
              </a:ext>
            </a:extLst>
          </p:cNvPr>
          <p:cNvSpPr>
            <a:spLocks noGrp="1"/>
          </p:cNvSpPr>
          <p:nvPr>
            <p:ph type="title"/>
          </p:nvPr>
        </p:nvSpPr>
        <p:spPr>
          <a:xfrm>
            <a:off x="100013" y="2014538"/>
            <a:ext cx="9043987" cy="2100261"/>
          </a:xfrm>
        </p:spPr>
        <p:txBody>
          <a:bodyPr>
            <a:norm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１．受講前ガイダンス</a:t>
            </a:r>
            <a:br>
              <a:rPr kumimoji="1" lang="en-US" altLang="ja-JP" sz="3600" dirty="0">
                <a:latin typeface="UD デジタル 教科書体 NK-B" panose="02020700000000000000" pitchFamily="18" charset="-128"/>
                <a:ea typeface="UD デジタル 教科書体 NK-B" panose="02020700000000000000" pitchFamily="18" charset="-128"/>
              </a:rPr>
            </a:b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振り返りチェック表を記入しましょう！</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a:t>
            </a:r>
          </a:p>
        </p:txBody>
      </p:sp>
      <p:sp>
        <p:nvSpPr>
          <p:cNvPr id="6" name="スライド番号プレースホルダー 5">
            <a:extLst>
              <a:ext uri="{FF2B5EF4-FFF2-40B4-BE49-F238E27FC236}">
                <a16:creationId xmlns:a16="http://schemas.microsoft.com/office/drawing/2014/main" id="{FC0D68E8-8B68-AC14-BB6D-CB79BED32462}"/>
              </a:ext>
            </a:extLst>
          </p:cNvPr>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2</a:t>
            </a:fld>
            <a:endParaRPr kumimoji="1" lang="ja-JP" altLang="en-US">
              <a:solidFill>
                <a:prstClr val="black">
                  <a:tint val="75000"/>
                </a:prstClr>
              </a:solidFill>
            </a:endParaRPr>
          </a:p>
        </p:txBody>
      </p:sp>
      <p:sp>
        <p:nvSpPr>
          <p:cNvPr id="3" name="フッター プレースホルダー 2">
            <a:extLst>
              <a:ext uri="{FF2B5EF4-FFF2-40B4-BE49-F238E27FC236}">
                <a16:creationId xmlns:a16="http://schemas.microsoft.com/office/drawing/2014/main" id="{D6C740C5-41AD-5DCF-1F36-833A88BBCFCF}"/>
              </a:ext>
            </a:extLst>
          </p:cNvPr>
          <p:cNvSpPr>
            <a:spLocks noGrp="1"/>
          </p:cNvSpPr>
          <p:nvPr>
            <p:ph type="ftr" sz="quarter" idx="3"/>
          </p:nvPr>
        </p:nvSpPr>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pic>
        <p:nvPicPr>
          <p:cNvPr id="2050" name="Picture 2" descr="ソース画像を表示">
            <a:extLst>
              <a:ext uri="{FF2B5EF4-FFF2-40B4-BE49-F238E27FC236}">
                <a16:creationId xmlns:a16="http://schemas.microsoft.com/office/drawing/2014/main" id="{CAC1204A-7599-DC80-69FD-FA7292B20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57" y="4363118"/>
            <a:ext cx="3004710" cy="237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1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6105A5-BE4F-4D4B-BC23-234F1FB52452}"/>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20</a:t>
            </a:fld>
            <a:endParaRPr lang="ja-JP" altLang="en-US" dirty="0">
              <a:solidFill>
                <a:prstClr val="black">
                  <a:tint val="75000"/>
                </a:prstClr>
              </a:solidFill>
            </a:endParaRPr>
          </a:p>
        </p:txBody>
      </p:sp>
      <p:sp>
        <p:nvSpPr>
          <p:cNvPr id="5" name="テキスト ボックス 4">
            <a:extLst>
              <a:ext uri="{FF2B5EF4-FFF2-40B4-BE49-F238E27FC236}">
                <a16:creationId xmlns:a16="http://schemas.microsoft.com/office/drawing/2014/main" id="{3CE9F708-5126-4882-A0BF-D232B4DEB434}"/>
              </a:ext>
            </a:extLst>
          </p:cNvPr>
          <p:cNvSpPr txBox="1"/>
          <p:nvPr/>
        </p:nvSpPr>
        <p:spPr>
          <a:xfrm>
            <a:off x="244814" y="882750"/>
            <a:ext cx="8782446" cy="5632311"/>
          </a:xfrm>
          <a:prstGeom prst="rect">
            <a:avLst/>
          </a:prstGeom>
          <a:noFill/>
        </p:spPr>
        <p:txBody>
          <a:bodyPr wrap="square">
            <a:spAutoFit/>
          </a:bodyPr>
          <a:lstStyle/>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◎「障害者分野」（</a:t>
            </a:r>
            <a:r>
              <a:rPr lang="en-US" altLang="ja-JP" sz="2000" dirty="0">
                <a:latin typeface="UD デジタル 教科書体 NK-B" panose="02020700000000000000" pitchFamily="18" charset="-128"/>
                <a:ea typeface="UD デジタル 教科書体 NK-B" panose="02020700000000000000" pitchFamily="18" charset="-128"/>
              </a:rPr>
              <a:t>3,088</a:t>
            </a:r>
            <a:r>
              <a:rPr lang="ja-JP" altLang="en-US" sz="2000" dirty="0">
                <a:latin typeface="UD デジタル 教科書体 NK-B" panose="02020700000000000000" pitchFamily="18" charset="-128"/>
                <a:ea typeface="UD デジタル 教科書体 NK-B" panose="02020700000000000000" pitchFamily="18" charset="-128"/>
              </a:rPr>
              <a:t>件）の施設・事業別の件数</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➢「就労継続支援</a:t>
            </a:r>
            <a:r>
              <a:rPr lang="en-US" altLang="ja-JP" sz="2000" dirty="0">
                <a:latin typeface="UD デジタル 教科書体 NK-B" panose="02020700000000000000" pitchFamily="18" charset="-128"/>
                <a:ea typeface="UD デジタル 教科書体 NK-B" panose="02020700000000000000" pitchFamily="18" charset="-128"/>
              </a:rPr>
              <a:t>B</a:t>
            </a:r>
            <a:r>
              <a:rPr lang="ja-JP" altLang="en-US" sz="2000" dirty="0">
                <a:latin typeface="UD デジタル 教科書体 NK-B" panose="02020700000000000000" pitchFamily="18" charset="-128"/>
                <a:ea typeface="UD デジタル 教科書体 NK-B" panose="02020700000000000000" pitchFamily="18" charset="-128"/>
              </a:rPr>
              <a:t>型」 </a:t>
            </a:r>
            <a:r>
              <a:rPr lang="en-US" altLang="ja-JP" sz="2000" dirty="0">
                <a:latin typeface="UD デジタル 教科書体 NK-B" panose="02020700000000000000" pitchFamily="18" charset="-128"/>
                <a:ea typeface="UD デジタル 教科書体 NK-B" panose="02020700000000000000" pitchFamily="18" charset="-128"/>
              </a:rPr>
              <a:t>656</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21.2</a:t>
            </a:r>
            <a:r>
              <a:rPr lang="ja-JP" altLang="en-US" sz="2000" dirty="0">
                <a:latin typeface="UD デジタル 教科書体 NK-B" panose="02020700000000000000" pitchFamily="18" charset="-128"/>
                <a:ea typeface="UD デジタル 教科書体 NK-B" panose="02020700000000000000" pitchFamily="18" charset="-128"/>
              </a:rPr>
              <a:t>％）</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「共同生活援助」　　　 </a:t>
            </a:r>
            <a:r>
              <a:rPr lang="en-US" altLang="ja-JP" sz="2000" dirty="0">
                <a:latin typeface="UD デジタル 教科書体 NK-B" panose="02020700000000000000" pitchFamily="18" charset="-128"/>
                <a:ea typeface="UD デジタル 教科書体 NK-B" panose="02020700000000000000" pitchFamily="18" charset="-128"/>
              </a:rPr>
              <a:t>546</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17.7</a:t>
            </a:r>
            <a:r>
              <a:rPr lang="ja-JP" altLang="en-US" sz="2000" dirty="0">
                <a:latin typeface="UD デジタル 教科書体 NK-B" panose="02020700000000000000" pitchFamily="18" charset="-128"/>
                <a:ea typeface="UD デジタル 教科書体 NK-B" panose="02020700000000000000" pitchFamily="18" charset="-128"/>
              </a:rPr>
              <a:t>％）</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「就労継続支援</a:t>
            </a:r>
            <a:r>
              <a:rPr lang="en-US" altLang="ja-JP" sz="2000" dirty="0">
                <a:latin typeface="UD デジタル 教科書体 NK-B" panose="02020700000000000000" pitchFamily="18" charset="-128"/>
                <a:ea typeface="UD デジタル 教科書体 NK-B" panose="02020700000000000000" pitchFamily="18" charset="-128"/>
              </a:rPr>
              <a:t>A</a:t>
            </a:r>
            <a:r>
              <a:rPr lang="ja-JP" altLang="en-US" sz="2000" dirty="0">
                <a:latin typeface="UD デジタル 教科書体 NK-B" panose="02020700000000000000" pitchFamily="18" charset="-128"/>
                <a:ea typeface="UD デジタル 教科書体 NK-B" panose="02020700000000000000" pitchFamily="18" charset="-128"/>
              </a:rPr>
              <a:t>型」 </a:t>
            </a:r>
            <a:r>
              <a:rPr lang="en-US" altLang="ja-JP" sz="2000" dirty="0">
                <a:latin typeface="UD デジタル 教科書体 NK-B" panose="02020700000000000000" pitchFamily="18" charset="-128"/>
                <a:ea typeface="UD デジタル 教科書体 NK-B" panose="02020700000000000000" pitchFamily="18" charset="-128"/>
              </a:rPr>
              <a:t>460</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14.9</a:t>
            </a:r>
            <a:r>
              <a:rPr lang="ja-JP" altLang="en-US" sz="2000" dirty="0">
                <a:latin typeface="UD デジタル 教科書体 NK-B" panose="02020700000000000000" pitchFamily="18" charset="-128"/>
                <a:ea typeface="UD デジタル 教科書体 NK-B" panose="02020700000000000000" pitchFamily="18" charset="-128"/>
              </a:rPr>
              <a:t>％）</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「居宅介護</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309</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10.0</a:t>
            </a:r>
            <a:r>
              <a:rPr lang="ja-JP" altLang="en-US" sz="2000" dirty="0">
                <a:latin typeface="UD デジタル 教科書体 NK-B" panose="02020700000000000000" pitchFamily="18" charset="-128"/>
                <a:ea typeface="UD デジタル 教科書体 NK-B" panose="02020700000000000000" pitchFamily="18" charset="-128"/>
              </a:rPr>
              <a:t>％）</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就労移行支援</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a:t>
            </a:r>
            <a:r>
              <a:rPr lang="en-US" altLang="ja-JP" sz="2000" dirty="0">
                <a:latin typeface="UD デジタル 教科書体 NK-B" panose="02020700000000000000" pitchFamily="18" charset="-128"/>
                <a:ea typeface="UD デジタル 教科書体 NK-B" panose="02020700000000000000" pitchFamily="18" charset="-128"/>
              </a:rPr>
              <a:t>187</a:t>
            </a:r>
            <a:r>
              <a:rPr lang="ja-JP" altLang="en-US" sz="2000" dirty="0">
                <a:latin typeface="UD デジタル 教科書体 NK-B" panose="02020700000000000000" pitchFamily="18" charset="-128"/>
                <a:ea typeface="UD デジタル 教科書体 NK-B" panose="02020700000000000000" pitchFamily="18" charset="-128"/>
              </a:rPr>
              <a:t>件（　</a:t>
            </a:r>
            <a:r>
              <a:rPr lang="en-US" altLang="ja-JP" sz="2000" dirty="0">
                <a:latin typeface="UD デジタル 教科書体 NK-B" panose="02020700000000000000" pitchFamily="18" charset="-128"/>
                <a:ea typeface="UD デジタル 教科書体 NK-B" panose="02020700000000000000" pitchFamily="18" charset="-128"/>
              </a:rPr>
              <a:t>6.1</a:t>
            </a:r>
            <a:r>
              <a:rPr lang="ja-JP" altLang="en-US" sz="2000" dirty="0">
                <a:latin typeface="UD デジタル 教科書体 NK-B" panose="02020700000000000000" pitchFamily="18" charset="-128"/>
                <a:ea typeface="UD デジタル 教科書体 NK-B" panose="02020700000000000000" pitchFamily="18" charset="-128"/>
              </a:rPr>
              <a:t>％ ）</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「障害者支援施設」　 </a:t>
            </a:r>
            <a:r>
              <a:rPr lang="en-US" altLang="ja-JP" sz="2000" dirty="0">
                <a:latin typeface="UD デジタル 教科書体 NK-B" panose="02020700000000000000" pitchFamily="18" charset="-128"/>
                <a:ea typeface="UD デジタル 教科書体 NK-B" panose="02020700000000000000" pitchFamily="18" charset="-128"/>
              </a:rPr>
              <a:t>136</a:t>
            </a:r>
            <a:r>
              <a:rPr lang="ja-JP" altLang="en-US" sz="2000" dirty="0">
                <a:latin typeface="UD デジタル 教科書体 NK-B" panose="02020700000000000000" pitchFamily="18" charset="-128"/>
                <a:ea typeface="UD デジタル 教科書体 NK-B" panose="02020700000000000000" pitchFamily="18" charset="-128"/>
              </a:rPr>
              <a:t>件（　</a:t>
            </a:r>
            <a:r>
              <a:rPr lang="en-US" altLang="ja-JP" sz="2000" dirty="0">
                <a:latin typeface="UD デジタル 教科書体 NK-B" panose="02020700000000000000" pitchFamily="18" charset="-128"/>
                <a:ea typeface="UD デジタル 教科書体 NK-B" panose="02020700000000000000" pitchFamily="18" charset="-128"/>
              </a:rPr>
              <a:t>4.4</a:t>
            </a:r>
            <a:r>
              <a:rPr lang="ja-JP" altLang="en-US" sz="2000" dirty="0">
                <a:latin typeface="UD デジタル 教科書体 NK-B" panose="02020700000000000000" pitchFamily="18" charset="-128"/>
                <a:ea typeface="UD デジタル 教科書体 NK-B" panose="02020700000000000000" pitchFamily="18" charset="-128"/>
              </a:rPr>
              <a:t>％）と続く（以降の事業所、割愛）</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➢ちなみに児童分野</a:t>
            </a:r>
            <a:r>
              <a:rPr lang="en-US" altLang="ja-JP" sz="2000" dirty="0">
                <a:latin typeface="UD デジタル 教科書体 NK-B" panose="02020700000000000000" pitchFamily="18" charset="-128"/>
                <a:ea typeface="UD デジタル 教科書体 NK-B" panose="02020700000000000000" pitchFamily="18" charset="-128"/>
              </a:rPr>
              <a:t>766</a:t>
            </a:r>
            <a:r>
              <a:rPr lang="ja-JP" altLang="en-US" sz="2000" dirty="0">
                <a:latin typeface="UD デジタル 教科書体 NK-B" panose="02020700000000000000" pitchFamily="18" charset="-128"/>
                <a:ea typeface="UD デジタル 教科書体 NK-B" panose="02020700000000000000" pitchFamily="18" charset="-128"/>
              </a:rPr>
              <a:t>件のうち（幼稚園、学童、保育所、放課後等デイなど）</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があるが・・・・</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「放課後等デイサービス」　</a:t>
            </a:r>
            <a:r>
              <a:rPr lang="en-US" altLang="ja-JP" sz="2000" dirty="0">
                <a:latin typeface="UD デジタル 教科書体 NK-B" panose="02020700000000000000" pitchFamily="18" charset="-128"/>
                <a:ea typeface="UD デジタル 教科書体 NK-B" panose="02020700000000000000" pitchFamily="18" charset="-128"/>
              </a:rPr>
              <a:t>307</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40.1</a:t>
            </a:r>
            <a:r>
              <a:rPr lang="ja-JP" altLang="en-US" sz="2000" dirty="0">
                <a:latin typeface="UD デジタル 教科書体 NK-B" panose="02020700000000000000" pitchFamily="18" charset="-128"/>
                <a:ea typeface="UD デジタル 教科書体 NK-B" panose="02020700000000000000" pitchFamily="18" charset="-128"/>
              </a:rPr>
              <a:t>％）、「保育所」</a:t>
            </a:r>
            <a:r>
              <a:rPr lang="en-US" altLang="ja-JP" sz="2000" dirty="0">
                <a:latin typeface="UD デジタル 教科書体 NK-B" panose="02020700000000000000" pitchFamily="18" charset="-128"/>
                <a:ea typeface="UD デジタル 教科書体 NK-B" panose="02020700000000000000" pitchFamily="18" charset="-128"/>
              </a:rPr>
              <a:t>219</a:t>
            </a:r>
            <a:r>
              <a:rPr lang="ja-JP" altLang="en-US" sz="2000" dirty="0">
                <a:latin typeface="UD デジタル 教科書体 NK-B" panose="02020700000000000000" pitchFamily="18" charset="-128"/>
                <a:ea typeface="UD デジタル 教科書体 NK-B" panose="02020700000000000000" pitchFamily="18" charset="-128"/>
              </a:rPr>
              <a:t>件（</a:t>
            </a:r>
            <a:r>
              <a:rPr lang="en-US" altLang="ja-JP" sz="2000" dirty="0">
                <a:latin typeface="UD デジタル 教科書体 NK-B" panose="02020700000000000000" pitchFamily="18" charset="-128"/>
                <a:ea typeface="UD デジタル 教科書体 NK-B" panose="02020700000000000000" pitchFamily="18" charset="-128"/>
              </a:rPr>
              <a:t>28.6</a:t>
            </a:r>
            <a:r>
              <a:rPr lang="ja-JP" altLang="en-US" sz="2000" dirty="0">
                <a:latin typeface="UD デジタル 教科書体 NK-B" panose="02020700000000000000" pitchFamily="18" charset="-128"/>
                <a:ea typeface="UD デジタル 教科書体 NK-B" panose="02020700000000000000" pitchFamily="18" charset="-128"/>
              </a:rPr>
              <a:t>％）</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と続く。</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➢「その他」で４５６件あるが、「相談支援事業」が最も多く、「その他」の</a:t>
            </a:r>
            <a:r>
              <a:rPr lang="en-US" altLang="ja-JP" sz="2000" dirty="0">
                <a:latin typeface="UD デジタル 教科書体 NK-B" panose="02020700000000000000" pitchFamily="18" charset="-128"/>
                <a:ea typeface="UD デジタル 教科書体 NK-B" panose="02020700000000000000" pitchFamily="18" charset="-128"/>
              </a:rPr>
              <a:t>4</a:t>
            </a:r>
            <a:r>
              <a:rPr lang="ja-JP" altLang="en-US" sz="2000" dirty="0">
                <a:latin typeface="UD デジタル 教科書体 NK-B" panose="02020700000000000000" pitchFamily="18" charset="-128"/>
                <a:ea typeface="UD デジタル 教科書体 NK-B" panose="02020700000000000000" pitchFamily="18" charset="-128"/>
              </a:rPr>
              <a:t>割</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近くを占めている。</a:t>
            </a:r>
            <a:r>
              <a:rPr lang="ja-JP" altLang="en-US" sz="1600" dirty="0">
                <a:latin typeface="UD デジタル 教科書体 NK-B" panose="02020700000000000000" pitchFamily="18" charset="-128"/>
                <a:ea typeface="UD デジタル 教科書体 NK-B" panose="02020700000000000000" pitchFamily="18" charset="-128"/>
              </a:rPr>
              <a:t>（その他には、地域生活支援事業、訪問介護・看護、行政、ショートステイ、</a:t>
            </a:r>
            <a:endParaRPr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　　　同行援護、移動支援等がある）</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6" name="タイトル 1">
            <a:extLst>
              <a:ext uri="{FF2B5EF4-FFF2-40B4-BE49-F238E27FC236}">
                <a16:creationId xmlns:a16="http://schemas.microsoft.com/office/drawing/2014/main" id="{F7695367-2895-4768-9BD3-1ACCB50322A9}"/>
              </a:ext>
            </a:extLst>
          </p:cNvPr>
          <p:cNvSpPr txBox="1">
            <a:spLocks/>
          </p:cNvSpPr>
          <p:nvPr/>
        </p:nvSpPr>
        <p:spPr>
          <a:xfrm>
            <a:off x="583864" y="85110"/>
            <a:ext cx="8104346"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K-B" panose="02020700000000000000" pitchFamily="18" charset="-128"/>
                <a:ea typeface="UD デジタル 教科書体 NK-B" panose="02020700000000000000" pitchFamily="18" charset="-128"/>
              </a:rPr>
              <a:t>障がい福祉分野の苦情の現状</a:t>
            </a:r>
          </a:p>
        </p:txBody>
      </p:sp>
      <p:cxnSp>
        <p:nvCxnSpPr>
          <p:cNvPr id="3" name="直線コネクタ 2">
            <a:extLst>
              <a:ext uri="{FF2B5EF4-FFF2-40B4-BE49-F238E27FC236}">
                <a16:creationId xmlns:a16="http://schemas.microsoft.com/office/drawing/2014/main" id="{67E359D9-EB30-C8AE-D47A-C1594EC55777}"/>
              </a:ext>
            </a:extLst>
          </p:cNvPr>
          <p:cNvCxnSpPr/>
          <p:nvPr/>
        </p:nvCxnSpPr>
        <p:spPr>
          <a:xfrm>
            <a:off x="583864" y="585737"/>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角丸四角形 5">
            <a:extLst>
              <a:ext uri="{FF2B5EF4-FFF2-40B4-BE49-F238E27FC236}">
                <a16:creationId xmlns:a16="http://schemas.microsoft.com/office/drawing/2014/main" id="{4AF7611D-903C-A91F-95AF-22A4B3C94131}"/>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359981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2005012"/>
            <a:ext cx="7886700" cy="4351338"/>
          </a:xfrm>
        </p:spPr>
        <p:txBody>
          <a:bodyPr rtlCol="0"/>
          <a:lstStyle/>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（１）福祉サービス提供とリスクマネジメント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（２）インシデントとアクシデント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（３）相談支援事業所におけるリスクマネジメント</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　　</a:t>
            </a: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21</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8A6BDC53-58B4-4437-951F-EFF78CC4B045}"/>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spTree>
    <p:extLst>
      <p:ext uri="{BB962C8B-B14F-4D97-AF65-F5344CB8AC3E}">
        <p14:creationId xmlns:p14="http://schemas.microsoft.com/office/powerpoint/2010/main" val="3721093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0407" y="1020650"/>
            <a:ext cx="8255358" cy="5252941"/>
          </a:xfrm>
        </p:spPr>
        <p:txBody>
          <a:bodyPr>
            <a:normAutofit fontScale="85000" lnSpcReduction="20000"/>
          </a:bodyPr>
          <a:lstStyle/>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〇相談支援は直接的接遇ではなく間接的な接遇支援内容及び秘密保持</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　（誤嚥、誤薬、転倒、骨折、転落、行方不明等というよりは</a:t>
            </a: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相談の対応が不十分である。</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態度がわるい、連絡が取れない</a:t>
            </a: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依頼に対する対応時間のかかりすぎや返し方がまずい</a:t>
            </a: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知識・調整不足によるサービスや金銭的不利益</a:t>
            </a: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職員間の連携不足による対応不良</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事実と判断と言動の混在した記録による勘違い</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rPr>
              <a:t>調整した事業所に対する苦情</a:t>
            </a:r>
            <a:endParaRPr lang="en-US" altLang="ja-JP" sz="2400" dirty="0">
              <a:solidFill>
                <a:schemeClr val="accent2">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利用者からの暴言・暴力</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利用者からの強度依存、ストーキング</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虐待ケースの発見、見落とし</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r>
              <a:rPr lang="ja-JP" altLang="en-US"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rPr>
              <a:t>秘密保持・個人情報に関するリスクマネジメント（ウィルス対策等含む）</a:t>
            </a:r>
            <a:endParaRPr lang="en-US" altLang="ja-JP" sz="2400" dirty="0">
              <a:solidFill>
                <a:schemeClr val="accent5">
                  <a:lumMod val="50000"/>
                </a:schemeClr>
              </a:solidFill>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4" name="下矢印 3"/>
          <p:cNvSpPr/>
          <p:nvPr/>
        </p:nvSpPr>
        <p:spPr>
          <a:xfrm>
            <a:off x="3744262" y="1998141"/>
            <a:ext cx="581876" cy="346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22</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6" name="タイトル 1">
            <a:extLst>
              <a:ext uri="{FF2B5EF4-FFF2-40B4-BE49-F238E27FC236}">
                <a16:creationId xmlns:a16="http://schemas.microsoft.com/office/drawing/2014/main" id="{EE18F7A8-2D2B-FA35-E7F0-45FA39784BBD}"/>
              </a:ext>
            </a:extLst>
          </p:cNvPr>
          <p:cNvSpPr txBox="1">
            <a:spLocks/>
          </p:cNvSpPr>
          <p:nvPr/>
        </p:nvSpPr>
        <p:spPr>
          <a:xfrm>
            <a:off x="514389" y="0"/>
            <a:ext cx="7886700" cy="970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3</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）相談支援事業所におけるリスク（マネジメント）</a:t>
            </a:r>
            <a:endParaRPr lang="ja-JP" altLang="en-US" sz="3600" dirty="0">
              <a:latin typeface="UD デジタル 教科書体 NK-B" panose="02020700000000000000" pitchFamily="18" charset="-128"/>
              <a:ea typeface="UD デジタル 教科書体 NK-B" panose="02020700000000000000" pitchFamily="18" charset="-128"/>
            </a:endParaRPr>
          </a:p>
        </p:txBody>
      </p:sp>
      <p:cxnSp>
        <p:nvCxnSpPr>
          <p:cNvPr id="7" name="直線コネクタ 6">
            <a:extLst>
              <a:ext uri="{FF2B5EF4-FFF2-40B4-BE49-F238E27FC236}">
                <a16:creationId xmlns:a16="http://schemas.microsoft.com/office/drawing/2014/main" id="{6F93C4D9-702D-C245-A50A-9A3358A5C64D}"/>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 name="角丸四角形 5">
            <a:extLst>
              <a:ext uri="{FF2B5EF4-FFF2-40B4-BE49-F238E27FC236}">
                <a16:creationId xmlns:a16="http://schemas.microsoft.com/office/drawing/2014/main" id="{820169A4-8924-95BC-E89B-3BAA79A12117}"/>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428034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28165" y="1061274"/>
            <a:ext cx="8264142" cy="4815839"/>
          </a:xfrm>
          <a:ln>
            <a:noFill/>
          </a:ln>
        </p:spPr>
        <p:style>
          <a:lnRef idx="1">
            <a:schemeClr val="accent4"/>
          </a:lnRef>
          <a:fillRef idx="2">
            <a:schemeClr val="accent4"/>
          </a:fillRef>
          <a:effectRef idx="1">
            <a:schemeClr val="accent4"/>
          </a:effectRef>
          <a:fontRef idx="minor">
            <a:schemeClr val="dk1"/>
          </a:fontRef>
        </p:style>
        <p:txBody>
          <a:bodyPr anchor="ctr">
            <a:noAutofit/>
          </a:bodyPr>
          <a:lstStyle/>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a:t>
            </a:r>
            <a:r>
              <a:rPr lang="ja-JP" altLang="ja-JP" sz="1800" dirty="0">
                <a:latin typeface="UD デジタル 教科書体 NK-B" panose="02020700000000000000" pitchFamily="18" charset="-128"/>
                <a:ea typeface="UD デジタル 教科書体 NK-B" panose="02020700000000000000" pitchFamily="18" charset="-128"/>
              </a:rPr>
              <a:t>計画相談の件数が多くな</a:t>
            </a:r>
            <a:r>
              <a:rPr lang="ja-JP" altLang="en-US" sz="1800" dirty="0">
                <a:latin typeface="UD デジタル 教科書体 NK-B" panose="02020700000000000000" pitchFamily="18" charset="-128"/>
                <a:ea typeface="UD デジタル 教科書体 NK-B" panose="02020700000000000000" pitchFamily="18" charset="-128"/>
              </a:rPr>
              <a:t>り</a:t>
            </a:r>
            <a:r>
              <a:rPr lang="ja-JP" altLang="ja-JP" sz="1800" dirty="0">
                <a:latin typeface="UD デジタル 教科書体 NK-B" panose="02020700000000000000" pitchFamily="18" charset="-128"/>
                <a:ea typeface="UD デジタル 教科書体 NK-B" panose="02020700000000000000" pitchFamily="18" charset="-128"/>
              </a:rPr>
              <a:t>、</a:t>
            </a:r>
            <a:r>
              <a:rPr lang="ja-JP" altLang="en-US" sz="1800" dirty="0">
                <a:latin typeface="UD デジタル 教科書体 NK-B" panose="02020700000000000000" pitchFamily="18" charset="-128"/>
                <a:ea typeface="UD デジタル 教科書体 NK-B" panose="02020700000000000000" pitchFamily="18" charset="-128"/>
              </a:rPr>
              <a:t>他事業との兼務では対応できない。</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➢事業所や法人の理解が無く、限られた人員でやっているのに。。。。</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a:t>
            </a:r>
            <a:r>
              <a:rPr lang="ja-JP" altLang="ja-JP" sz="1800" dirty="0">
                <a:latin typeface="UD デジタル 教科書体 NK-B" panose="02020700000000000000" pitchFamily="18" charset="-128"/>
                <a:ea typeface="UD デジタル 教科書体 NK-B" panose="02020700000000000000" pitchFamily="18" charset="-128"/>
              </a:rPr>
              <a:t>夕方以降や休日の面談</a:t>
            </a:r>
            <a:r>
              <a:rPr lang="ja-JP" altLang="en-US" sz="1800" dirty="0">
                <a:latin typeface="UD デジタル 教科書体 NK-B" panose="02020700000000000000" pitchFamily="18" charset="-128"/>
                <a:ea typeface="UD デジタル 教科書体 NK-B" panose="02020700000000000000" pitchFamily="18" charset="-128"/>
              </a:rPr>
              <a:t>など</a:t>
            </a:r>
            <a:r>
              <a:rPr lang="ja-JP" altLang="ja-JP" sz="1800" dirty="0">
                <a:latin typeface="UD デジタル 教科書体 NK-B" panose="02020700000000000000" pitchFamily="18" charset="-128"/>
                <a:ea typeface="UD デジタル 教科書体 NK-B" panose="02020700000000000000" pitchFamily="18" charset="-128"/>
              </a:rPr>
              <a:t>、</a:t>
            </a:r>
            <a:r>
              <a:rPr lang="ja-JP" altLang="en-US" sz="1800" dirty="0">
                <a:latin typeface="UD デジタル 教科書体 NK-B" panose="02020700000000000000" pitchFamily="18" charset="-128"/>
                <a:ea typeface="UD デジタル 教科書体 NK-B" panose="02020700000000000000" pitchFamily="18" charset="-128"/>
              </a:rPr>
              <a:t>調整や時間外対応が増えた。</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➢経験を重ねるほどに、基本相談にかかる時間が多くなってきた！</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➢必要な受給量が得られないのは、相談支援専門員の力量によると言われる！</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➢時間ばかりかかる事務的な作業が重くのしかかる！</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➢事業所の主張が強く、</a:t>
            </a:r>
            <a:r>
              <a:rPr lang="ja-JP" altLang="ja-JP" sz="1800" dirty="0">
                <a:latin typeface="UD デジタル 教科書体 NK-B" panose="02020700000000000000" pitchFamily="18" charset="-128"/>
                <a:ea typeface="UD デジタル 教科書体 NK-B" panose="02020700000000000000" pitchFamily="18" charset="-128"/>
              </a:rPr>
              <a:t>事業所の都合に合わせたサービス調整</a:t>
            </a:r>
            <a:r>
              <a:rPr lang="ja-JP" altLang="en-US" sz="1800" dirty="0">
                <a:latin typeface="UD デジタル 教科書体 NK-B" panose="02020700000000000000" pitchFamily="18" charset="-128"/>
                <a:ea typeface="UD デジタル 教科書体 NK-B" panose="02020700000000000000" pitchFamily="18" charset="-128"/>
              </a:rPr>
              <a:t>になってしまうことが</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ある。</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➢相談支援専門員としての社会的な認知に乏しいがために苦労することがある。</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などなど。</a:t>
            </a:r>
            <a:endParaRPr kumimoji="1" lang="ja-JP" altLang="en-US" sz="1800" dirty="0">
              <a:latin typeface="UD デジタル 教科書体 NK-B" panose="02020700000000000000" pitchFamily="18" charset="-128"/>
              <a:ea typeface="UD デジタル 教科書体 NK-B" panose="02020700000000000000" pitchFamily="18" charset="-128"/>
            </a:endParaRPr>
          </a:p>
        </p:txBody>
      </p:sp>
      <p:sp>
        <p:nvSpPr>
          <p:cNvPr id="6" name="矢印: 右 5">
            <a:extLst>
              <a:ext uri="{FF2B5EF4-FFF2-40B4-BE49-F238E27FC236}">
                <a16:creationId xmlns:a16="http://schemas.microsoft.com/office/drawing/2014/main" id="{664D1AA8-B812-4D4D-AFED-CC9819236BEE}"/>
              </a:ext>
            </a:extLst>
          </p:cNvPr>
          <p:cNvSpPr/>
          <p:nvPr/>
        </p:nvSpPr>
        <p:spPr>
          <a:xfrm>
            <a:off x="583865" y="6091028"/>
            <a:ext cx="79446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56B5D88-6F6C-4CA2-92EF-4ED247616EA6}"/>
              </a:ext>
            </a:extLst>
          </p:cNvPr>
          <p:cNvSpPr txBox="1"/>
          <p:nvPr/>
        </p:nvSpPr>
        <p:spPr>
          <a:xfrm>
            <a:off x="1543049" y="6056043"/>
            <a:ext cx="6441187" cy="400110"/>
          </a:xfrm>
          <a:prstGeom prst="rect">
            <a:avLst/>
          </a:prstGeom>
          <a:solidFill>
            <a:srgbClr val="FFFF00"/>
          </a:solidFill>
          <a:ln>
            <a:solidFill>
              <a:schemeClr val="tx2">
                <a:lumMod val="50000"/>
              </a:schemeClr>
            </a:solidFill>
          </a:ln>
        </p:spPr>
        <p:txBody>
          <a:bodyPr wrap="non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一人で悩み、一人で頑張ろうとする相談支援専門員たち！</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23</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タイトル 1">
            <a:extLst>
              <a:ext uri="{FF2B5EF4-FFF2-40B4-BE49-F238E27FC236}">
                <a16:creationId xmlns:a16="http://schemas.microsoft.com/office/drawing/2014/main" id="{93166DDB-32F9-A29E-7C80-EAC6711B6CB7}"/>
              </a:ext>
            </a:extLst>
          </p:cNvPr>
          <p:cNvSpPr txBox="1">
            <a:spLocks/>
          </p:cNvSpPr>
          <p:nvPr/>
        </p:nvSpPr>
        <p:spPr>
          <a:xfrm>
            <a:off x="514389" y="0"/>
            <a:ext cx="7886700" cy="970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相談支援専門員の声に耳を澄ますと・・・</a:t>
            </a:r>
            <a:endParaRPr lang="ja-JP" altLang="en-US" sz="3600" dirty="0">
              <a:latin typeface="UD デジタル 教科書体 NK-B" panose="02020700000000000000" pitchFamily="18" charset="-128"/>
              <a:ea typeface="UD デジタル 教科書体 NK-B" panose="02020700000000000000" pitchFamily="18" charset="-128"/>
            </a:endParaRPr>
          </a:p>
        </p:txBody>
      </p:sp>
      <p:cxnSp>
        <p:nvCxnSpPr>
          <p:cNvPr id="8" name="直線コネクタ 7">
            <a:extLst>
              <a:ext uri="{FF2B5EF4-FFF2-40B4-BE49-F238E27FC236}">
                <a16:creationId xmlns:a16="http://schemas.microsoft.com/office/drawing/2014/main" id="{BF052016-EC39-2FA9-5A32-DD5AB2301C06}"/>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 name="角丸四角形 5">
            <a:extLst>
              <a:ext uri="{FF2B5EF4-FFF2-40B4-BE49-F238E27FC236}">
                <a16:creationId xmlns:a16="http://schemas.microsoft.com/office/drawing/2014/main" id="{6FFB0140-2CD6-400C-51E3-BF371229DAF7}"/>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362735331"/>
              </p:ext>
            </p:extLst>
          </p:nvPr>
        </p:nvGraphicFramePr>
        <p:xfrm>
          <a:off x="457199" y="619760"/>
          <a:ext cx="8427718" cy="6019800"/>
        </p:xfrm>
        <a:graphic>
          <a:graphicData uri="http://schemas.openxmlformats.org/drawingml/2006/table">
            <a:tbl>
              <a:tblPr firstRow="1" bandRow="1">
                <a:tableStyleId>{BC89EF96-8CEA-46FF-86C4-4CE0E7609802}</a:tableStyleId>
              </a:tblPr>
              <a:tblGrid>
                <a:gridCol w="724626">
                  <a:extLst>
                    <a:ext uri="{9D8B030D-6E8A-4147-A177-3AD203B41FA5}">
                      <a16:colId xmlns:a16="http://schemas.microsoft.com/office/drawing/2014/main" val="20000"/>
                    </a:ext>
                  </a:extLst>
                </a:gridCol>
                <a:gridCol w="2795815">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5638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08375">
                  <a:extLst>
                    <a:ext uri="{9D8B030D-6E8A-4147-A177-3AD203B41FA5}">
                      <a16:colId xmlns:a16="http://schemas.microsoft.com/office/drawing/2014/main" val="20005"/>
                    </a:ext>
                  </a:extLst>
                </a:gridCol>
                <a:gridCol w="2378662">
                  <a:extLst>
                    <a:ext uri="{9D8B030D-6E8A-4147-A177-3AD203B41FA5}">
                      <a16:colId xmlns:a16="http://schemas.microsoft.com/office/drawing/2014/main" val="20006"/>
                    </a:ext>
                  </a:extLst>
                </a:gridCol>
              </a:tblGrid>
              <a:tr h="457200">
                <a:tc gridSpan="2">
                  <a:txBody>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項　目</a:t>
                      </a:r>
                    </a:p>
                  </a:txBody>
                  <a:tcPr anchor="ctr"/>
                </a:tc>
                <a:tc hMerge="1">
                  <a:txBody>
                    <a:bodyPr/>
                    <a:lstStyle/>
                    <a:p>
                      <a:endParaRPr kumimoji="1" lang="ja-JP" altLang="en-US" dirty="0"/>
                    </a:p>
                  </a:txBody>
                  <a:tcPr/>
                </a:tc>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再検討の要否</a:t>
                      </a:r>
                    </a:p>
                  </a:txBody>
                  <a:tcPr anchor="ct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いつ</a:t>
                      </a:r>
                    </a:p>
                  </a:txBody>
                  <a:tcPr anchor="ctr"/>
                </a:tc>
                <a:tc>
                  <a:txBody>
                    <a:bodyPr/>
                    <a:lstStyle/>
                    <a:p>
                      <a:pPr algn="ctr"/>
                      <a:r>
                        <a:rPr kumimoji="1" lang="ja-JP" altLang="en-US" sz="1400" dirty="0">
                          <a:latin typeface="UD デジタル 教科書体 NK-B" panose="02020700000000000000" pitchFamily="18" charset="-128"/>
                          <a:ea typeface="UD デジタル 教科書体 NK-B" panose="02020700000000000000" pitchFamily="18" charset="-128"/>
                        </a:rPr>
                        <a:t>誰と</a:t>
                      </a:r>
                    </a:p>
                  </a:txBody>
                  <a:tcPr anchor="ctr"/>
                </a:tc>
                <a:tc>
                  <a:txBody>
                    <a:bodyPr/>
                    <a:lstStyle/>
                    <a:p>
                      <a:pPr algn="ctr"/>
                      <a:r>
                        <a:rPr kumimoji="1" lang="ja-JP" altLang="en-US" sz="1200" dirty="0">
                          <a:latin typeface="UD デジタル 教科書体 NK-B" panose="02020700000000000000" pitchFamily="18" charset="-128"/>
                          <a:ea typeface="UD デジタル 教科書体 NK-B" panose="02020700000000000000" pitchFamily="18" charset="-128"/>
                        </a:rPr>
                        <a:t>どこで</a:t>
                      </a:r>
                    </a:p>
                  </a:txBody>
                  <a:tcPr anchor="ctr"/>
                </a:tc>
                <a:tc>
                  <a:txBody>
                    <a:bodyPr/>
                    <a:lstStyle/>
                    <a:p>
                      <a:pPr algn="ctr"/>
                      <a:r>
                        <a:rPr kumimoji="1" lang="ja-JP" altLang="en-US" sz="1600" dirty="0">
                          <a:latin typeface="UD デジタル 教科書体 NK-B" panose="02020700000000000000" pitchFamily="18" charset="-128"/>
                          <a:ea typeface="UD デジタル 教科書体 NK-B" panose="02020700000000000000" pitchFamily="18" charset="-128"/>
                        </a:rPr>
                        <a:t>検討する事項</a:t>
                      </a:r>
                    </a:p>
                  </a:txBody>
                  <a:tcPr anchor="ctr"/>
                </a:tc>
                <a:extLst>
                  <a:ext uri="{0D108BD9-81ED-4DB2-BD59-A6C34878D82A}">
                    <a16:rowId xmlns:a16="http://schemas.microsoft.com/office/drawing/2014/main" val="10000"/>
                  </a:ext>
                </a:extLst>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事業計画</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nchorCtr="1"/>
                </a:tc>
                <a:tc>
                  <a:txBody>
                    <a:bodyPr/>
                    <a:lstStyle/>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何人の計画を立てるのか</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solidFill>
                          <a:schemeClr val="tx1"/>
                        </a:solidFill>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1"/>
                  </a:ext>
                </a:extLst>
              </a:tr>
              <a:tr h="370840">
                <a:tc vMerge="1">
                  <a:txBody>
                    <a:bodyPr/>
                    <a:lstStyle/>
                    <a:p>
                      <a:endParaRPr kumimoji="1" lang="ja-JP" altLang="en-US" dirty="0"/>
                    </a:p>
                  </a:txBody>
                  <a:tcPr/>
                </a:tc>
                <a:tc>
                  <a:txBody>
                    <a:bodyPr/>
                    <a:lstStyle/>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新規計画の受け入れ</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algn="l"/>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加算に関する目標値</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3"/>
                  </a:ext>
                </a:extLst>
              </a:tr>
              <a:tr h="370840">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運営方針</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nchor="ctr" anchorCtr="1"/>
                </a:tc>
                <a:tc>
                  <a:txBody>
                    <a:bodyPr/>
                    <a:lstStyle/>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訪問時の経費</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4"/>
                  </a:ext>
                </a:extLst>
              </a:tr>
              <a:tr h="37084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計画作成数の上限</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5"/>
                  </a:ext>
                </a:extLst>
              </a:tr>
              <a:tr h="370840">
                <a:tc vMerge="1">
                  <a:txBody>
                    <a:bodyPr/>
                    <a:lstStyle/>
                    <a:p>
                      <a:endParaRPr kumimoji="1" lang="ja-JP" altLang="en-US"/>
                    </a:p>
                  </a:txBody>
                  <a:tcPr/>
                </a:tc>
                <a:tc>
                  <a:txBody>
                    <a:bodyPr/>
                    <a:lstStyle/>
                    <a:p>
                      <a:r>
                        <a:rPr kumimoji="1" lang="ja-JP" altLang="en-US" sz="1400" b="0" dirty="0">
                          <a:latin typeface="UD デジタル 教科書体 NK-B" panose="02020700000000000000" pitchFamily="18" charset="-128"/>
                          <a:ea typeface="UD デジタル 教科書体 NK-B" panose="02020700000000000000" pitchFamily="18" charset="-128"/>
                        </a:rPr>
                        <a:t>計画相談の対象</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6"/>
                  </a:ext>
                </a:extLst>
              </a:tr>
              <a:tr h="370840">
                <a:tc vMerge="1">
                  <a:txBody>
                    <a:bodyPr/>
                    <a:lstStyle/>
                    <a:p>
                      <a:endParaRPr kumimoji="1" lang="ja-JP" altLang="en-US" dirty="0"/>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基本相談の受け入れ</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7"/>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B" panose="02020700000000000000" pitchFamily="18" charset="-128"/>
                          <a:ea typeface="UD デジタル 教科書体 NK-B" panose="02020700000000000000" pitchFamily="18" charset="-128"/>
                        </a:rPr>
                        <a:t>委託に関すること</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8"/>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B" panose="02020700000000000000" pitchFamily="18" charset="-128"/>
                          <a:ea typeface="UD デジタル 教科書体 NK-B" panose="02020700000000000000" pitchFamily="18" charset="-128"/>
                        </a:rPr>
                        <a:t>協議会との関係</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09"/>
                  </a:ext>
                </a:extLst>
              </a:tr>
              <a:tr h="370840">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服務規程</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nchor="ctr" anchorCtr="1"/>
                </a:tc>
                <a:tc>
                  <a:txBody>
                    <a:bodyPr/>
                    <a:lstStyle/>
                    <a:p>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外出・移動時のルール</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0"/>
                  </a:ext>
                </a:extLst>
              </a:tr>
              <a:tr h="370840">
                <a:tc vMerge="1">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勤務時間</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1"/>
                  </a:ext>
                </a:extLst>
              </a:tr>
              <a:tr h="37084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勤務形態</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2"/>
                  </a:ext>
                </a:extLst>
              </a:tr>
              <a:tr h="370840">
                <a:tc vMerge="1">
                  <a:txBody>
                    <a:bodyPr/>
                    <a:lstStyle/>
                    <a:p>
                      <a:endParaRPr kumimoji="1" lang="ja-JP" altLang="en-US"/>
                    </a:p>
                  </a:txBody>
                  <a:tcPr/>
                </a:tc>
                <a:tc>
                  <a:txBody>
                    <a:bodyPr/>
                    <a:lstStyle/>
                    <a:p>
                      <a:r>
                        <a:rPr kumimoji="1" lang="ja-JP" altLang="en-US" sz="1400" b="1" dirty="0">
                          <a:latin typeface="UD デジタル 教科書体 NK-B" panose="02020700000000000000" pitchFamily="18" charset="-128"/>
                          <a:ea typeface="UD デジタル 教科書体 NK-B" panose="02020700000000000000" pitchFamily="18" charset="-128"/>
                        </a:rPr>
                        <a:t>訪問時の面談に関する規定</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3"/>
                  </a:ext>
                </a:extLst>
              </a:tr>
              <a:tr h="370840">
                <a:tc vMerge="1">
                  <a:txBody>
                    <a:bodyPr/>
                    <a:lstStyle/>
                    <a:p>
                      <a:endParaRPr kumimoji="1" lang="ja-JP" altLang="en-US" dirty="0"/>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個人情報の取り扱い</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4"/>
                  </a:ext>
                </a:extLst>
              </a:tr>
              <a:tr h="370840">
                <a:tc vMerge="1">
                  <a:txBody>
                    <a:bodyPr/>
                    <a:lstStyle/>
                    <a:p>
                      <a:endParaRPr kumimoji="1" lang="ja-JP" altLang="en-US" sz="1400" dirty="0"/>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設備や物品の使用</a:t>
                      </a:r>
                    </a:p>
                  </a:txBody>
                  <a:tcPr anchor="ct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a:latin typeface="UD デジタル 教科書体 NK-B" panose="02020700000000000000" pitchFamily="18" charset="-128"/>
                        <a:ea typeface="UD デジタル 教科書体 NK-B" panose="02020700000000000000" pitchFamily="18" charset="-128"/>
                      </a:endParaRPr>
                    </a:p>
                  </a:txBody>
                  <a:tcPr/>
                </a:tc>
                <a:tc>
                  <a:txBody>
                    <a:bodyPr/>
                    <a:lstStyle/>
                    <a:p>
                      <a:endParaRPr kumimoji="1" lang="ja-JP" altLang="en-US"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0015"/>
                  </a:ext>
                </a:extLst>
              </a:tr>
            </a:tbl>
          </a:graphicData>
        </a:graphic>
      </p:graphicFrame>
      <p:sp>
        <p:nvSpPr>
          <p:cNvPr id="7" name="テキスト ボックス 6"/>
          <p:cNvSpPr txBox="1"/>
          <p:nvPr/>
        </p:nvSpPr>
        <p:spPr>
          <a:xfrm>
            <a:off x="1508760" y="198120"/>
            <a:ext cx="6417141" cy="461665"/>
          </a:xfrm>
          <a:prstGeom prst="rect">
            <a:avLst/>
          </a:prstGeom>
          <a:noFill/>
        </p:spPr>
        <p:txBody>
          <a:bodyPr wrap="none" rtlCol="0">
            <a:sp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相談支援事業所としての業務点検シート（試案）</a:t>
            </a:r>
          </a:p>
        </p:txBody>
      </p:sp>
      <p:sp>
        <p:nvSpPr>
          <p:cNvPr id="4" name="スライド番号プレースホルダー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24</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a:xfrm>
            <a:off x="-1" y="6659880"/>
            <a:ext cx="3086100" cy="298069"/>
          </a:xfrm>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sp>
        <p:nvSpPr>
          <p:cNvPr id="3" name="角丸四角形 5">
            <a:extLst>
              <a:ext uri="{FF2B5EF4-FFF2-40B4-BE49-F238E27FC236}">
                <a16:creationId xmlns:a16="http://schemas.microsoft.com/office/drawing/2014/main" id="{0E8E95B3-6ACE-A9F3-BC27-F54C602BFAD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865" y="1"/>
            <a:ext cx="4422850" cy="875624"/>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そもそも　リスクの原因とは？</a:t>
            </a:r>
            <a:endParaRPr kumimoji="1" lang="ja-JP" altLang="en-US" sz="2800" u="sng"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 2"/>
          <p:cNvSpPr>
            <a:spLocks noGrp="1"/>
          </p:cNvSpPr>
          <p:nvPr>
            <p:ph idx="1"/>
          </p:nvPr>
        </p:nvSpPr>
        <p:spPr>
          <a:xfrm>
            <a:off x="810705" y="864861"/>
            <a:ext cx="8531257" cy="4442431"/>
          </a:xfrm>
        </p:spPr>
        <p:txBody>
          <a:bodyPr>
            <a:normAutofit lnSpcReduction="10000"/>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➢相談支援専門員として常識的に留意していくべきことなのか？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事業所として責任を持って事前に対応すべきことなのか？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地域的な課題なのか？それとも制度に問題があるのか？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➢修正すべきところは何？どこ？誰？どの支援プロセス？</a:t>
            </a:r>
            <a:endParaRPr lang="en-US" altLang="ja-JP" sz="2000" dirty="0">
              <a:latin typeface="UD デジタル 教科書体 NK-B" panose="02020700000000000000" pitchFamily="18" charset="-128"/>
              <a:ea typeface="UD デジタル 教科書体 NK-B" panose="02020700000000000000" pitchFamily="18" charset="-128"/>
            </a:endParaRPr>
          </a:p>
          <a:p>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➢改善可能なのか？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➢リスクを軽減していくために、受けていくべき研修は？</a:t>
            </a: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➢事業報告は誰がどのようにまとめ、計画は誰がどのように立てているのか？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見直しは出来ているか？</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25</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B985C584-6114-78C8-4E94-7652B68F7841}"/>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角丸四角形 5">
            <a:extLst>
              <a:ext uri="{FF2B5EF4-FFF2-40B4-BE49-F238E27FC236}">
                <a16:creationId xmlns:a16="http://schemas.microsoft.com/office/drawing/2014/main" id="{EA645A01-2A01-9EEE-0AAD-2275D5EBFAAB}"/>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0" name="テキスト ボックス 9"/>
          <p:cNvSpPr txBox="1"/>
          <p:nvPr/>
        </p:nvSpPr>
        <p:spPr>
          <a:xfrm>
            <a:off x="1099735" y="5864523"/>
            <a:ext cx="6944530" cy="400110"/>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リスクマネジメントはどこで誰と検討し、改善に向かっていくか？</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295" y="-70371"/>
            <a:ext cx="7886700" cy="921063"/>
          </a:xfrm>
        </p:spPr>
        <p:txBody>
          <a:bodyPr>
            <a:norm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相談支援におけるリスク管理　　５つの視点</a:t>
            </a:r>
          </a:p>
        </p:txBody>
      </p:sp>
      <p:sp>
        <p:nvSpPr>
          <p:cNvPr id="3" name="コンテンツ プレースホルダ 2"/>
          <p:cNvSpPr>
            <a:spLocks noGrp="1"/>
          </p:cNvSpPr>
          <p:nvPr>
            <p:ph idx="1"/>
          </p:nvPr>
        </p:nvSpPr>
        <p:spPr>
          <a:xfrm>
            <a:off x="261257" y="1300899"/>
            <a:ext cx="8760195" cy="4876064"/>
          </a:xfrm>
        </p:spPr>
        <p:txBody>
          <a:bodyPr>
            <a:normAutofit/>
          </a:bodyPr>
          <a:lstStyle/>
          <a:p>
            <a:pPr>
              <a:buNone/>
            </a:pPr>
            <a:r>
              <a:rPr lang="ja-JP" altLang="en-US" sz="2000" dirty="0">
                <a:latin typeface="UD デジタル 教科書体 NK-B" panose="02020700000000000000" pitchFamily="18" charset="-128"/>
                <a:ea typeface="UD デジタル 教科書体 NK-B" panose="02020700000000000000" pitchFamily="18" charset="-128"/>
              </a:rPr>
              <a:t>１．</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組織</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組織の運営管理に関するリスクマネジメント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２．</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業務</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相談支援及びその周辺業務に関するリスクマネジメント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３．</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利用者</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・・ケアマネジメントによる利用者の生活に関するリスクマネジメント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４．</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地域</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地域の相談支援に関連するリスクマネジメント</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r>
              <a:rPr lang="ja-JP" altLang="en-US" sz="2000" dirty="0">
                <a:latin typeface="UD デジタル 教科書体 NK-B" panose="02020700000000000000" pitchFamily="18" charset="-128"/>
                <a:ea typeface="UD デジタル 教科書体 NK-B" panose="02020700000000000000" pitchFamily="18" charset="-128"/>
              </a:rPr>
              <a:t>５．</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自分</a:t>
            </a: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　自分の立ち位置を常に振り返るリスクマネジメント</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26</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cxnSp>
        <p:nvCxnSpPr>
          <p:cNvPr id="5" name="直線コネクタ 4">
            <a:extLst>
              <a:ext uri="{FF2B5EF4-FFF2-40B4-BE49-F238E27FC236}">
                <a16:creationId xmlns:a16="http://schemas.microsoft.com/office/drawing/2014/main" id="{1D6D977D-A9CE-9656-CD9B-F0209FCDDB99}"/>
              </a:ext>
            </a:extLst>
          </p:cNvPr>
          <p:cNvCxnSpPr/>
          <p:nvPr/>
        </p:nvCxnSpPr>
        <p:spPr>
          <a:xfrm>
            <a:off x="467778" y="580640"/>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070AB116-7973-A130-F7C3-40926DC4BBCD}"/>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楕円 23"/>
          <p:cNvSpPr/>
          <p:nvPr/>
        </p:nvSpPr>
        <p:spPr>
          <a:xfrm>
            <a:off x="4038801" y="760434"/>
            <a:ext cx="1594168" cy="83898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latin typeface="UD デジタル 教科書体 NK-B" panose="02020700000000000000" pitchFamily="18" charset="-128"/>
                <a:ea typeface="UD デジタル 教科書体 NK-B" panose="02020700000000000000" pitchFamily="18" charset="-128"/>
              </a:rPr>
              <a:t>相談支援</a:t>
            </a:r>
          </a:p>
        </p:txBody>
      </p:sp>
      <p:sp>
        <p:nvSpPr>
          <p:cNvPr id="2" name="タイトル 1"/>
          <p:cNvSpPr>
            <a:spLocks noGrp="1"/>
          </p:cNvSpPr>
          <p:nvPr>
            <p:ph type="title"/>
          </p:nvPr>
        </p:nvSpPr>
        <p:spPr>
          <a:xfrm>
            <a:off x="377071" y="5679"/>
            <a:ext cx="8568965" cy="781550"/>
          </a:xfrm>
        </p:spPr>
        <p:txBody>
          <a:bodyPr>
            <a:no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相談支援専門員のリスクマネジメントに関する５つの視点</a:t>
            </a:r>
          </a:p>
        </p:txBody>
      </p:sp>
      <p:sp>
        <p:nvSpPr>
          <p:cNvPr id="4" name="楕円 3"/>
          <p:cNvSpPr/>
          <p:nvPr/>
        </p:nvSpPr>
        <p:spPr>
          <a:xfrm>
            <a:off x="457200" y="1168727"/>
            <a:ext cx="3936380" cy="4928839"/>
          </a:xfrm>
          <a:prstGeom prst="ellipse">
            <a:avLst/>
          </a:prstGeom>
          <a:gradFill>
            <a:gsLst>
              <a:gs pos="0">
                <a:srgbClr val="00FFFF"/>
              </a:gs>
              <a:gs pos="50000">
                <a:srgbClr val="00FFFF"/>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楕円 4"/>
          <p:cNvSpPr/>
          <p:nvPr/>
        </p:nvSpPr>
        <p:spPr>
          <a:xfrm>
            <a:off x="5219325" y="1224431"/>
            <a:ext cx="3838788" cy="4720311"/>
          </a:xfrm>
          <a:prstGeom prst="ellipse">
            <a:avLst/>
          </a:prstGeom>
          <a:gradFill>
            <a:gsLst>
              <a:gs pos="0">
                <a:srgbClr val="99FF99"/>
              </a:gs>
              <a:gs pos="50000">
                <a:srgbClr val="99FF99"/>
              </a:gs>
              <a:gs pos="100000">
                <a:schemeClr val="accent6">
                  <a:lumMod val="105000"/>
                  <a:satMod val="109000"/>
                  <a:tint val="81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例：</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転倒や骨折</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鍵の閉め忘れ</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ＳＯＳが出せない</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支援者の緊急時</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火の元や火災</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薬の飲み忘れ</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手続きの滞り</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一般的に起こりうるリスクは、どこにでもある。</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6" name="楕円 5"/>
          <p:cNvSpPr/>
          <p:nvPr/>
        </p:nvSpPr>
        <p:spPr>
          <a:xfrm>
            <a:off x="1131108" y="1745121"/>
            <a:ext cx="3247094" cy="364644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組織</a:t>
            </a:r>
            <a:endParaRPr kumimoji="1" lang="en-US" altLang="ja-JP" b="1" u="sng"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関連業務</a:t>
            </a:r>
          </a:p>
        </p:txBody>
      </p:sp>
      <p:sp>
        <p:nvSpPr>
          <p:cNvPr id="7" name="楕円 6"/>
          <p:cNvSpPr/>
          <p:nvPr/>
        </p:nvSpPr>
        <p:spPr>
          <a:xfrm>
            <a:off x="2711614" y="2678822"/>
            <a:ext cx="1694985" cy="212942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相談支援</a:t>
            </a:r>
          </a:p>
        </p:txBody>
      </p:sp>
      <p:cxnSp>
        <p:nvCxnSpPr>
          <p:cNvPr id="9" name="直線矢印コネクタ 8"/>
          <p:cNvCxnSpPr>
            <a:endCxn id="23" idx="1"/>
          </p:cNvCxnSpPr>
          <p:nvPr/>
        </p:nvCxnSpPr>
        <p:spPr>
          <a:xfrm>
            <a:off x="4310030" y="3753010"/>
            <a:ext cx="1194425" cy="0"/>
          </a:xfrm>
          <a:prstGeom prst="straightConnector1">
            <a:avLst/>
          </a:prstGeom>
          <a:ln w="79375">
            <a:solidFill>
              <a:schemeClr val="accent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278780" y="1224431"/>
            <a:ext cx="3348150" cy="707886"/>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a:latin typeface="UD デジタル 教科書体 NK-B" panose="02020700000000000000" pitchFamily="18" charset="-128"/>
                <a:ea typeface="UD デジタル 教科書体 NK-B" panose="02020700000000000000" pitchFamily="18" charset="-128"/>
              </a:rPr>
              <a:t>１．組織の運営管理に関する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r>
              <a:rPr kumimoji="1" lang="ja-JP" altLang="en-US" sz="2000" dirty="0">
                <a:latin typeface="UD デジタル 教科書体 NK-B" panose="02020700000000000000" pitchFamily="18" charset="-128"/>
                <a:ea typeface="UD デジタル 教科書体 NK-B" panose="02020700000000000000" pitchFamily="18" charset="-128"/>
              </a:rPr>
              <a:t>　　リスクマネジメント</a:t>
            </a:r>
          </a:p>
        </p:txBody>
      </p:sp>
      <p:sp>
        <p:nvSpPr>
          <p:cNvPr id="12" name="テキスト ボックス 11"/>
          <p:cNvSpPr txBox="1"/>
          <p:nvPr/>
        </p:nvSpPr>
        <p:spPr>
          <a:xfrm>
            <a:off x="6008898" y="802547"/>
            <a:ext cx="2856322" cy="646331"/>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３．利用者の生活に関する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リスクマネジメント</a:t>
            </a:r>
          </a:p>
        </p:txBody>
      </p:sp>
      <p:sp>
        <p:nvSpPr>
          <p:cNvPr id="14" name="テキスト ボックス 13"/>
          <p:cNvSpPr txBox="1"/>
          <p:nvPr/>
        </p:nvSpPr>
        <p:spPr>
          <a:xfrm>
            <a:off x="151975" y="2096537"/>
            <a:ext cx="1415772"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火災や風水害</a:t>
            </a:r>
          </a:p>
        </p:txBody>
      </p:sp>
      <p:sp>
        <p:nvSpPr>
          <p:cNvPr id="15" name="テキスト ボックス 14"/>
          <p:cNvSpPr txBox="1"/>
          <p:nvPr/>
        </p:nvSpPr>
        <p:spPr>
          <a:xfrm>
            <a:off x="1019111" y="2435091"/>
            <a:ext cx="2031325"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労働災害や交通事故</a:t>
            </a:r>
          </a:p>
        </p:txBody>
      </p:sp>
      <p:sp>
        <p:nvSpPr>
          <p:cNvPr id="16" name="テキスト ボックス 15"/>
          <p:cNvSpPr txBox="1"/>
          <p:nvPr/>
        </p:nvSpPr>
        <p:spPr>
          <a:xfrm>
            <a:off x="305363" y="2701967"/>
            <a:ext cx="1960793"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コンピュータトラブル</a:t>
            </a:r>
          </a:p>
        </p:txBody>
      </p:sp>
      <p:sp>
        <p:nvSpPr>
          <p:cNvPr id="17" name="テキスト ボックス 16"/>
          <p:cNvSpPr txBox="1"/>
          <p:nvPr/>
        </p:nvSpPr>
        <p:spPr>
          <a:xfrm>
            <a:off x="456154" y="3875623"/>
            <a:ext cx="2133918"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施設設備の不備・欠陥</a:t>
            </a:r>
          </a:p>
        </p:txBody>
      </p:sp>
      <p:sp>
        <p:nvSpPr>
          <p:cNvPr id="18" name="テキスト ボックス 17"/>
          <p:cNvSpPr txBox="1"/>
          <p:nvPr/>
        </p:nvSpPr>
        <p:spPr>
          <a:xfrm>
            <a:off x="762440" y="5347725"/>
            <a:ext cx="3195105"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財務：キャッシュフロー、赤字、借金</a:t>
            </a:r>
          </a:p>
        </p:txBody>
      </p:sp>
      <p:sp>
        <p:nvSpPr>
          <p:cNvPr id="19" name="テキスト ボックス 18"/>
          <p:cNvSpPr txBox="1"/>
          <p:nvPr/>
        </p:nvSpPr>
        <p:spPr>
          <a:xfrm>
            <a:off x="792507" y="5022237"/>
            <a:ext cx="2712602" cy="338554"/>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労務：雇用・異動・不正・犯罪</a:t>
            </a:r>
          </a:p>
        </p:txBody>
      </p:sp>
      <p:sp>
        <p:nvSpPr>
          <p:cNvPr id="20" name="テキスト ボックス 19"/>
          <p:cNvSpPr txBox="1"/>
          <p:nvPr/>
        </p:nvSpPr>
        <p:spPr>
          <a:xfrm>
            <a:off x="684606" y="4192853"/>
            <a:ext cx="2797561" cy="830997"/>
          </a:xfrm>
          <a:prstGeom prst="rect">
            <a:avLst/>
          </a:prstGeom>
          <a:noFill/>
        </p:spPr>
        <p:txBody>
          <a:bodyPr wrap="none" rtlCol="0">
            <a:spAutoFit/>
          </a:bodyPr>
          <a:lstStyle/>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サービス提供中の事故や過誤</a:t>
            </a:r>
            <a:endParaRPr kumimoji="1" lang="en-US" altLang="ja-JP"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感染症や食中毒</a:t>
            </a:r>
            <a:endParaRPr kumimoji="1" lang="en-US" altLang="ja-JP"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endParaRPr>
          </a:p>
          <a:p>
            <a:r>
              <a:rPr kumimoji="1" lang="ja-JP" altLang="en-US" sz="1600" dirty="0">
                <a:solidFill>
                  <a:schemeClr val="tx1">
                    <a:lumMod val="85000"/>
                    <a:lumOff val="15000"/>
                  </a:schemeClr>
                </a:solidFill>
                <a:latin typeface="UD デジタル 教科書体 NK-B" panose="02020700000000000000" pitchFamily="18" charset="-128"/>
                <a:ea typeface="UD デジタル 教科書体 NK-B" panose="02020700000000000000" pitchFamily="18" charset="-128"/>
              </a:rPr>
              <a:t>法令違反、人権侵害、虐待</a:t>
            </a:r>
          </a:p>
        </p:txBody>
      </p:sp>
      <p:sp>
        <p:nvSpPr>
          <p:cNvPr id="21" name="テキスト ボックス 20"/>
          <p:cNvSpPr txBox="1"/>
          <p:nvPr/>
        </p:nvSpPr>
        <p:spPr>
          <a:xfrm>
            <a:off x="117751" y="6090472"/>
            <a:ext cx="4909322" cy="523220"/>
          </a:xfrm>
          <a:prstGeom prst="rect">
            <a:avLst/>
          </a:prstGeom>
          <a:noFill/>
        </p:spPr>
        <p:txBody>
          <a:bodyPr wrap="squar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過誤：やり損じや誤り。見落とし、不注意、逸脱等による。</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事故：思いがけず起こった悪い出来事。</a:t>
            </a:r>
          </a:p>
        </p:txBody>
      </p:sp>
      <p:sp>
        <p:nvSpPr>
          <p:cNvPr id="3" name="正方形/長方形 2"/>
          <p:cNvSpPr/>
          <p:nvPr/>
        </p:nvSpPr>
        <p:spPr>
          <a:xfrm>
            <a:off x="200823" y="3245179"/>
            <a:ext cx="4572000" cy="646331"/>
          </a:xfrm>
          <a:prstGeom prst="rect">
            <a:avLst/>
          </a:prstGeom>
        </p:spPr>
        <p:txBody>
          <a:bodyPr>
            <a:spAutoFit/>
          </a:bodyPr>
          <a:lstStyle/>
          <a:p>
            <a:r>
              <a:rPr kumimoji="1"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組織</a:t>
            </a:r>
            <a:endParaRPr kumimoji="1" lang="en-US" altLang="ja-JP" b="1" u="sng"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周辺</a:t>
            </a:r>
          </a:p>
        </p:txBody>
      </p:sp>
      <p:sp>
        <p:nvSpPr>
          <p:cNvPr id="22" name="テキスト ボックス 21"/>
          <p:cNvSpPr txBox="1"/>
          <p:nvPr/>
        </p:nvSpPr>
        <p:spPr>
          <a:xfrm>
            <a:off x="2952351" y="2434370"/>
            <a:ext cx="2382383" cy="923330"/>
          </a:xfrm>
          <a:prstGeom prst="rect">
            <a:avLst/>
          </a:prstGeom>
          <a:noFill/>
          <a:ln w="38100"/>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２．相談支援及び</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その周辺業務に関する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リスクマネジメント</a:t>
            </a:r>
          </a:p>
        </p:txBody>
      </p:sp>
      <p:sp>
        <p:nvSpPr>
          <p:cNvPr id="23" name="正方形/長方形 22"/>
          <p:cNvSpPr/>
          <p:nvPr/>
        </p:nvSpPr>
        <p:spPr>
          <a:xfrm>
            <a:off x="5504455" y="3568344"/>
            <a:ext cx="913223" cy="369332"/>
          </a:xfrm>
          <a:prstGeom prst="rect">
            <a:avLst/>
          </a:prstGeom>
        </p:spPr>
        <p:txBody>
          <a:bodyPr wrap="square">
            <a:spAutoFit/>
          </a:bodyPr>
          <a:lstStyle/>
          <a:p>
            <a:r>
              <a:rPr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利用者</a:t>
            </a:r>
          </a:p>
        </p:txBody>
      </p:sp>
      <p:sp>
        <p:nvSpPr>
          <p:cNvPr id="25" name="楕円 24"/>
          <p:cNvSpPr/>
          <p:nvPr/>
        </p:nvSpPr>
        <p:spPr>
          <a:xfrm>
            <a:off x="4110158" y="5119364"/>
            <a:ext cx="1594168" cy="101877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latin typeface="UD デジタル 教科書体 NK-B" panose="02020700000000000000" pitchFamily="18" charset="-128"/>
                <a:ea typeface="UD デジタル 教科書体 NK-B" panose="02020700000000000000" pitchFamily="18" charset="-128"/>
              </a:rPr>
              <a:t>相談支援</a:t>
            </a:r>
          </a:p>
        </p:txBody>
      </p:sp>
      <p:cxnSp>
        <p:nvCxnSpPr>
          <p:cNvPr id="26" name="直線矢印コネクタ 25"/>
          <p:cNvCxnSpPr>
            <a:cxnSpLocks/>
          </p:cNvCxnSpPr>
          <p:nvPr/>
        </p:nvCxnSpPr>
        <p:spPr>
          <a:xfrm flipV="1">
            <a:off x="3965531" y="1573307"/>
            <a:ext cx="428049" cy="861784"/>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7" name="直線矢印コネクタ 26"/>
          <p:cNvCxnSpPr/>
          <p:nvPr/>
        </p:nvCxnSpPr>
        <p:spPr>
          <a:xfrm>
            <a:off x="4008923" y="4565354"/>
            <a:ext cx="743375" cy="738690"/>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0" name="テキスト ボックス 29"/>
          <p:cNvSpPr txBox="1"/>
          <p:nvPr/>
        </p:nvSpPr>
        <p:spPr>
          <a:xfrm>
            <a:off x="5219325" y="5862020"/>
            <a:ext cx="3273649" cy="646331"/>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４．地域の相談支援に関連する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リスクマネジメント</a:t>
            </a:r>
          </a:p>
        </p:txBody>
      </p:sp>
      <p:sp>
        <p:nvSpPr>
          <p:cNvPr id="31" name="テキスト ボックス 30"/>
          <p:cNvSpPr txBox="1"/>
          <p:nvPr/>
        </p:nvSpPr>
        <p:spPr>
          <a:xfrm>
            <a:off x="3559106" y="3890276"/>
            <a:ext cx="2812448" cy="584775"/>
          </a:xfrm>
          <a:prstGeom prst="rect">
            <a:avLst/>
          </a:prstGeom>
          <a:noFill/>
          <a:ln w="381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latin typeface="UD デジタル 教科書体 NK-B" panose="02020700000000000000" pitchFamily="18" charset="-128"/>
                <a:ea typeface="UD デジタル 教科書体 NK-B" panose="02020700000000000000" pitchFamily="18" charset="-128"/>
              </a:rPr>
              <a:t>５．自分の立ち位置を常に</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振り返るリスクマネジメント</a:t>
            </a:r>
          </a:p>
        </p:txBody>
      </p:sp>
      <p:sp>
        <p:nvSpPr>
          <p:cNvPr id="29" name="正方形/長方形 28"/>
          <p:cNvSpPr/>
          <p:nvPr/>
        </p:nvSpPr>
        <p:spPr>
          <a:xfrm>
            <a:off x="5405646" y="5501613"/>
            <a:ext cx="913223" cy="369332"/>
          </a:xfrm>
          <a:prstGeom prst="rect">
            <a:avLst/>
          </a:prstGeom>
        </p:spPr>
        <p:txBody>
          <a:bodyPr wrap="square">
            <a:spAutoFit/>
          </a:bodyPr>
          <a:lstStyle/>
          <a:p>
            <a:r>
              <a:rPr lang="ja-JP" altLang="en-US" b="1" u="sng" dirty="0">
                <a:solidFill>
                  <a:srgbClr val="FF0000"/>
                </a:solidFill>
                <a:latin typeface="UD デジタル 教科書体 NK-B" panose="02020700000000000000" pitchFamily="18" charset="-128"/>
                <a:ea typeface="UD デジタル 教科書体 NK-B" panose="02020700000000000000" pitchFamily="18" charset="-128"/>
              </a:rPr>
              <a:t>地域</a:t>
            </a:r>
          </a:p>
        </p:txBody>
      </p:sp>
      <p:sp>
        <p:nvSpPr>
          <p:cNvPr id="28" name="スライド番号プレースホルダー 2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27</a:t>
            </a:fld>
            <a:endParaRPr lang="ja-JP" altLang="en-US" dirty="0">
              <a:solidFill>
                <a:prstClr val="black">
                  <a:tint val="75000"/>
                </a:prstClr>
              </a:solidFill>
            </a:endParaRPr>
          </a:p>
        </p:txBody>
      </p:sp>
      <p:sp>
        <p:nvSpPr>
          <p:cNvPr id="8" name="フッター プレースホルダー 7"/>
          <p:cNvSpPr>
            <a:spLocks noGrp="1"/>
          </p:cNvSpPr>
          <p:nvPr>
            <p:ph type="ftr" sz="quarter" idx="3"/>
          </p:nvPr>
        </p:nvSpPr>
        <p:spPr>
          <a:xfrm>
            <a:off x="-1" y="6618256"/>
            <a:ext cx="3086100" cy="26573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10" name="直線コネクタ 9">
            <a:extLst>
              <a:ext uri="{FF2B5EF4-FFF2-40B4-BE49-F238E27FC236}">
                <a16:creationId xmlns:a16="http://schemas.microsoft.com/office/drawing/2014/main" id="{6B08E48E-89A9-5D20-57FA-7827932DB999}"/>
              </a:ext>
            </a:extLst>
          </p:cNvPr>
          <p:cNvCxnSpPr/>
          <p:nvPr/>
        </p:nvCxnSpPr>
        <p:spPr>
          <a:xfrm>
            <a:off x="467778" y="580640"/>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3" name="角丸四角形 5">
            <a:extLst>
              <a:ext uri="{FF2B5EF4-FFF2-40B4-BE49-F238E27FC236}">
                <a16:creationId xmlns:a16="http://schemas.microsoft.com/office/drawing/2014/main" id="{BEB43E7A-2AB3-028B-5565-C9FA2E20D12F}"/>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1444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84583" y="1950720"/>
            <a:ext cx="4860897" cy="2331720"/>
          </a:xfrm>
          <a:prstGeom prst="roundRect">
            <a:avLst/>
          </a:prstGeom>
          <a:solidFill>
            <a:schemeClr val="accent6">
              <a:lumMod val="20000"/>
              <a:lumOff val="80000"/>
              <a:alpha val="50000"/>
            </a:scheme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ビジネスマナー</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対人援助の心得</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社会人としての自覚</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600" dirty="0">
                <a:solidFill>
                  <a:schemeClr val="tx1"/>
                </a:solidFill>
                <a:latin typeface="UD デジタル 教科書体 NK-B" panose="02020700000000000000" pitchFamily="18" charset="-128"/>
                <a:ea typeface="UD デジタル 教科書体 NK-B" panose="02020700000000000000" pitchFamily="18" charset="-128"/>
              </a:rPr>
              <a:t>自己研鑽の不足</a:t>
            </a: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a:p>
            <a:pPr algn="ctr"/>
            <a:endParaRPr kumimoji="1"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角丸四角形 4"/>
          <p:cNvSpPr/>
          <p:nvPr/>
        </p:nvSpPr>
        <p:spPr>
          <a:xfrm>
            <a:off x="1386840" y="3657601"/>
            <a:ext cx="5108228" cy="2331720"/>
          </a:xfrm>
          <a:prstGeom prst="roundRect">
            <a:avLst/>
          </a:prstGeom>
          <a:solidFill>
            <a:schemeClr val="accent4">
              <a:lumMod val="40000"/>
              <a:lumOff val="60000"/>
              <a:alpha val="50000"/>
            </a:scheme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事業計画</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運営方針</a:t>
            </a:r>
            <a:endPar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服務規程</a:t>
            </a:r>
          </a:p>
        </p:txBody>
      </p:sp>
      <p:sp>
        <p:nvSpPr>
          <p:cNvPr id="6" name="正方形/長方形 5"/>
          <p:cNvSpPr/>
          <p:nvPr/>
        </p:nvSpPr>
        <p:spPr>
          <a:xfrm>
            <a:off x="2817410" y="5799812"/>
            <a:ext cx="2415209" cy="3677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事業所・組織として</a:t>
            </a:r>
          </a:p>
        </p:txBody>
      </p:sp>
      <p:sp>
        <p:nvSpPr>
          <p:cNvPr id="7" name="正方形/長方形 6"/>
          <p:cNvSpPr/>
          <p:nvPr/>
        </p:nvSpPr>
        <p:spPr>
          <a:xfrm>
            <a:off x="2156791" y="1766846"/>
            <a:ext cx="2415209" cy="3677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相談支援専門員として</a:t>
            </a:r>
          </a:p>
        </p:txBody>
      </p:sp>
      <p:sp>
        <p:nvSpPr>
          <p:cNvPr id="8" name="角丸四角形 7"/>
          <p:cNvSpPr/>
          <p:nvPr/>
        </p:nvSpPr>
        <p:spPr>
          <a:xfrm>
            <a:off x="5257800" y="2651760"/>
            <a:ext cx="3672840" cy="2362200"/>
          </a:xfrm>
          <a:prstGeom prst="roundRect">
            <a:avLst/>
          </a:prstGeom>
          <a:solidFill>
            <a:srgbClr val="8DD76F">
              <a:alpha val="49804"/>
            </a:srgb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事例検討</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役割分担</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地域課題</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正方形/長方形 8"/>
          <p:cNvSpPr/>
          <p:nvPr/>
        </p:nvSpPr>
        <p:spPr>
          <a:xfrm>
            <a:off x="5956850" y="2255520"/>
            <a:ext cx="2623270" cy="6506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地域社会として</a:t>
            </a:r>
            <a:endParaRPr kumimoji="1"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kumimoji="1" lang="ja-JP" altLang="en-US" dirty="0">
                <a:solidFill>
                  <a:schemeClr val="tx1"/>
                </a:solidFill>
                <a:latin typeface="UD デジタル 教科書体 NK-B" panose="02020700000000000000" pitchFamily="18" charset="-128"/>
                <a:ea typeface="UD デジタル 教科書体 NK-B" panose="02020700000000000000" pitchFamily="18" charset="-128"/>
              </a:rPr>
              <a:t>関連機関との連携として</a:t>
            </a:r>
          </a:p>
        </p:txBody>
      </p:sp>
      <p:sp>
        <p:nvSpPr>
          <p:cNvPr id="11" name="テキスト ボックス 10"/>
          <p:cNvSpPr txBox="1"/>
          <p:nvPr/>
        </p:nvSpPr>
        <p:spPr>
          <a:xfrm>
            <a:off x="604210" y="193060"/>
            <a:ext cx="7911140" cy="523220"/>
          </a:xfrm>
          <a:prstGeom prst="rect">
            <a:avLst/>
          </a:prstGeom>
          <a:noFill/>
        </p:spPr>
        <p:txBody>
          <a:bodyPr wrap="none" rtlCol="0">
            <a:spAutoFit/>
          </a:bodyPr>
          <a:lstStyle/>
          <a:p>
            <a:r>
              <a:rPr lang="ja-JP" altLang="en-US" sz="2800" dirty="0">
                <a:highlight>
                  <a:srgbClr val="00FF00"/>
                </a:highlight>
                <a:latin typeface="UD デジタル 教科書体 NK-B" panose="02020700000000000000" pitchFamily="18" charset="-128"/>
                <a:ea typeface="UD デジタル 教科書体 NK-B" panose="02020700000000000000" pitchFamily="18" charset="-128"/>
              </a:rPr>
              <a:t>視点１．</a:t>
            </a:r>
            <a:r>
              <a:rPr lang="ja-JP" altLang="en-US" sz="2800" dirty="0">
                <a:latin typeface="UD デジタル 教科書体 NK-B" panose="02020700000000000000" pitchFamily="18" charset="-128"/>
                <a:ea typeface="UD デジタル 教科書体 NK-B" panose="02020700000000000000" pitchFamily="18" charset="-128"/>
              </a:rPr>
              <a:t>組織の運営管理に関するリスクマネジメント</a:t>
            </a:r>
            <a:endParaRPr lang="en-US" altLang="ja-JP" sz="2800" dirty="0">
              <a:latin typeface="UD デジタル 教科書体 NK-B" panose="02020700000000000000" pitchFamily="18" charset="-128"/>
              <a:ea typeface="UD デジタル 教科書体 NK-B" panose="02020700000000000000" pitchFamily="18" charset="-128"/>
            </a:endParaRPr>
          </a:p>
        </p:txBody>
      </p:sp>
      <p:pic>
        <p:nvPicPr>
          <p:cNvPr id="13" name="図 12">
            <a:extLst>
              <a:ext uri="{FF2B5EF4-FFF2-40B4-BE49-F238E27FC236}">
                <a16:creationId xmlns:a16="http://schemas.microsoft.com/office/drawing/2014/main" id="{EE39E4E4-5222-48FC-AA36-FCCD22CF3A8D}"/>
              </a:ext>
            </a:extLst>
          </p:cNvPr>
          <p:cNvPicPr>
            <a:picLocks noChangeAspect="1"/>
          </p:cNvPicPr>
          <p:nvPr/>
        </p:nvPicPr>
        <p:blipFill>
          <a:blip r:embed="rId3"/>
          <a:stretch>
            <a:fillRect/>
          </a:stretch>
        </p:blipFill>
        <p:spPr>
          <a:xfrm>
            <a:off x="4839628" y="3283469"/>
            <a:ext cx="1275422" cy="1340665"/>
          </a:xfrm>
          <a:prstGeom prst="rect">
            <a:avLst/>
          </a:prstGeom>
        </p:spPr>
      </p:pic>
      <p:sp>
        <p:nvSpPr>
          <p:cNvPr id="14" name="テキスト ボックス 13">
            <a:extLst>
              <a:ext uri="{FF2B5EF4-FFF2-40B4-BE49-F238E27FC236}">
                <a16:creationId xmlns:a16="http://schemas.microsoft.com/office/drawing/2014/main" id="{A3893B99-E01F-4B2F-891B-F376AE15A5B1}"/>
              </a:ext>
            </a:extLst>
          </p:cNvPr>
          <p:cNvSpPr txBox="1"/>
          <p:nvPr/>
        </p:nvSpPr>
        <p:spPr>
          <a:xfrm>
            <a:off x="6971840" y="5380990"/>
            <a:ext cx="1778051" cy="646331"/>
          </a:xfrm>
          <a:prstGeom prst="rect">
            <a:avLst/>
          </a:prstGeom>
          <a:noFill/>
          <a:effectLst>
            <a:innerShdw blurRad="63500" dist="50800" dir="16200000">
              <a:prstClr val="black">
                <a:alpha val="50000"/>
              </a:prstClr>
            </a:innerShdw>
          </a:effectLst>
        </p:spPr>
        <p:txBody>
          <a:bodyPr wrap="none" rtlCol="0">
            <a:spAutoFit/>
          </a:bodyPr>
          <a:lstStyle/>
          <a:p>
            <a:r>
              <a:rPr kumimoji="1" lang="ja-JP" altLang="en-US" dirty="0">
                <a:latin typeface="UD デジタル 教科書体 NK-B" panose="02020700000000000000" pitchFamily="18" charset="-128"/>
                <a:ea typeface="UD デジタル 教科書体 NK-B" panose="02020700000000000000" pitchFamily="18" charset="-128"/>
              </a:rPr>
              <a:t>利用者を中心に</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考えていくこと！</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16" name="矢印: 上 15">
            <a:extLst>
              <a:ext uri="{FF2B5EF4-FFF2-40B4-BE49-F238E27FC236}">
                <a16:creationId xmlns:a16="http://schemas.microsoft.com/office/drawing/2014/main" id="{01400C8D-C4DA-4ACD-934B-EC96F075F855}"/>
              </a:ext>
            </a:extLst>
          </p:cNvPr>
          <p:cNvSpPr/>
          <p:nvPr/>
        </p:nvSpPr>
        <p:spPr>
          <a:xfrm rot="18557164">
            <a:off x="6164343" y="4314150"/>
            <a:ext cx="304491" cy="1444069"/>
          </a:xfrm>
          <a:prstGeom prst="upArrow">
            <a:avLst/>
          </a:prstGeom>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B0A72FB-0717-470D-8765-0F5742DDB583}"/>
              </a:ext>
            </a:extLst>
          </p:cNvPr>
          <p:cNvSpPr/>
          <p:nvPr/>
        </p:nvSpPr>
        <p:spPr>
          <a:xfrm>
            <a:off x="6791093" y="5229760"/>
            <a:ext cx="2139547" cy="948789"/>
          </a:xfrm>
          <a:prstGeom prst="ellipse">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17" name="スライド番号プレースホルダー 1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28</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cxnSp>
        <p:nvCxnSpPr>
          <p:cNvPr id="3" name="直線コネクタ 2">
            <a:extLst>
              <a:ext uri="{FF2B5EF4-FFF2-40B4-BE49-F238E27FC236}">
                <a16:creationId xmlns:a16="http://schemas.microsoft.com/office/drawing/2014/main" id="{5A4CEA58-DAC9-2501-C3F2-12DB77CD9434}"/>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2" name="コンテンツ プレースホルダー 2">
            <a:extLst>
              <a:ext uri="{FF2B5EF4-FFF2-40B4-BE49-F238E27FC236}">
                <a16:creationId xmlns:a16="http://schemas.microsoft.com/office/drawing/2014/main" id="{47174ECB-E044-FDAB-2CDA-7E1E40A754F8}"/>
              </a:ext>
            </a:extLst>
          </p:cNvPr>
          <p:cNvSpPr txBox="1">
            <a:spLocks/>
          </p:cNvSpPr>
          <p:nvPr/>
        </p:nvSpPr>
        <p:spPr>
          <a:xfrm>
            <a:off x="884583" y="1122310"/>
            <a:ext cx="8208443" cy="3792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UD デジタル 教科書体 NK-B" panose="02020700000000000000" pitchFamily="18" charset="-128"/>
                <a:ea typeface="UD デジタル 教科書体 NK-B" panose="02020700000000000000" pitchFamily="18" charset="-128"/>
              </a:rPr>
              <a:t>例：　相談支援専門員の言葉遣い、マナーが悪くてトラブルや苦情が生じた場合</a:t>
            </a:r>
            <a:endParaRPr lang="en-US" altLang="ja-JP" sz="1800" dirty="0">
              <a:latin typeface="UD デジタル 教科書体 NK-B" panose="02020700000000000000" pitchFamily="18" charset="-128"/>
              <a:ea typeface="UD デジタル 教科書体 NK-B" panose="02020700000000000000" pitchFamily="18"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90" y="1"/>
            <a:ext cx="8755380" cy="1115340"/>
          </a:xfrm>
        </p:spPr>
        <p:txBody>
          <a:bodyPr>
            <a:noAutofit/>
          </a:bodyPr>
          <a:lstStyle/>
          <a:p>
            <a:pPr lvl="0">
              <a:spcBef>
                <a:spcPts val="1000"/>
              </a:spcBef>
            </a:pPr>
            <a:r>
              <a:rPr lang="ja-JP" altLang="en-US" sz="2400" dirty="0">
                <a:solidFill>
                  <a:prstClr val="black"/>
                </a:solidFill>
                <a:highlight>
                  <a:srgbClr val="00FF00"/>
                </a:highlight>
                <a:latin typeface="UD デジタル 教科書体 NK-B" panose="02020700000000000000" pitchFamily="18" charset="-128"/>
                <a:ea typeface="UD デジタル 教科書体 NK-B" panose="02020700000000000000" pitchFamily="18" charset="-128"/>
                <a:cs typeface="+mn-cs"/>
              </a:rPr>
              <a:t>視点２．</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cs typeface="+mn-cs"/>
              </a:rPr>
              <a:t>相談支援及びその周辺業務に関する</a:t>
            </a:r>
            <a:b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cs typeface="+mn-cs"/>
              </a:rPr>
            </a:b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cs typeface="+mn-cs"/>
              </a:rPr>
              <a:t>　　　　　　　リスクマネジメント（例）</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cs typeface="+mn-cs"/>
              </a:rPr>
              <a:t>【</a:t>
            </a: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cs typeface="+mn-cs"/>
              </a:rPr>
              <a:t>秘密保持・守秘義務</a:t>
            </a:r>
            <a:r>
              <a:rPr lang="en-US" altLang="ja-JP" sz="2400" dirty="0">
                <a:solidFill>
                  <a:prstClr val="black"/>
                </a:solidFill>
                <a:latin typeface="UD デジタル 教科書体 NK-B" panose="02020700000000000000" pitchFamily="18" charset="-128"/>
                <a:ea typeface="UD デジタル 教科書体 NK-B" panose="02020700000000000000" pitchFamily="18" charset="-128"/>
                <a:cs typeface="+mn-cs"/>
              </a:rPr>
              <a:t>】</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297180" y="4137284"/>
            <a:ext cx="8641080" cy="1919485"/>
          </a:xfrm>
        </p:spPr>
        <p:txBody>
          <a:bodyPr>
            <a:noAutofit/>
          </a:bodyPr>
          <a:lstStyle/>
          <a:p>
            <a:pPr marL="0" indent="0">
              <a:buNone/>
            </a:pPr>
            <a:r>
              <a:rPr kumimoji="1" lang="ja-JP" altLang="en-US" sz="1400" dirty="0">
                <a:latin typeface="UD デジタル 教科書体 NK-B" panose="02020700000000000000" pitchFamily="18" charset="-128"/>
                <a:ea typeface="UD デジタル 教科書体 NK-B" panose="02020700000000000000" pitchFamily="18" charset="-128"/>
              </a:rPr>
              <a:t>例</a:t>
            </a:r>
            <a:r>
              <a:rPr kumimoji="1" lang="en-US" altLang="ja-JP" sz="1400" dirty="0">
                <a:latin typeface="UD デジタル 教科書体 NK-B" panose="02020700000000000000" pitchFamily="18" charset="-128"/>
                <a:ea typeface="UD デジタル 教科書体 NK-B" panose="02020700000000000000" pitchFamily="18" charset="-128"/>
              </a:rPr>
              <a:t>1</a:t>
            </a:r>
            <a:r>
              <a:rPr kumimoji="1" lang="ja-JP" altLang="en-US" sz="1400" dirty="0">
                <a:latin typeface="UD デジタル 教科書体 NK-B" panose="02020700000000000000" pitchFamily="18" charset="-128"/>
                <a:ea typeface="UD デジタル 教科書体 NK-B" panose="02020700000000000000" pitchFamily="18" charset="-128"/>
              </a:rPr>
              <a:t>：訪問のために車で出かけ、駐車場に止めている間に、個人情報が入っている鞄ごと盗まれた。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lang="en-US" altLang="ja-JP" sz="1400" dirty="0">
                <a:latin typeface="UD デジタル 教科書体 NK-B" panose="02020700000000000000" pitchFamily="18" charset="-128"/>
                <a:ea typeface="UD デジタル 教科書体 NK-B" panose="02020700000000000000" pitchFamily="18" charset="-128"/>
              </a:rPr>
              <a:t>1</a:t>
            </a:r>
            <a:r>
              <a:rPr lang="ja-JP" altLang="en-US" sz="1400" dirty="0">
                <a:latin typeface="UD デジタル 教科書体 NK-B" panose="02020700000000000000" pitchFamily="18" charset="-128"/>
                <a:ea typeface="UD デジタル 教科書体 NK-B" panose="02020700000000000000" pitchFamily="18" charset="-128"/>
              </a:rPr>
              <a:t>：</a:t>
            </a:r>
            <a:r>
              <a:rPr kumimoji="1" lang="ja-JP" altLang="en-US" sz="1400" dirty="0">
                <a:latin typeface="UD デジタル 教科書体 NK-B" panose="02020700000000000000" pitchFamily="18" charset="-128"/>
                <a:ea typeface="UD デジタル 教科書体 NK-B" panose="02020700000000000000" pitchFamily="18" charset="-128"/>
              </a:rPr>
              <a:t>ＦＡＸ番号を間違えたらしく他人の家に届いてしまった。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lang="en-US" altLang="ja-JP" sz="1400" dirty="0">
                <a:latin typeface="UD デジタル 教科書体 NK-B" panose="02020700000000000000" pitchFamily="18" charset="-128"/>
                <a:ea typeface="UD デジタル 教科書体 NK-B" panose="02020700000000000000" pitchFamily="18" charset="-128"/>
              </a:rPr>
              <a:t>2</a:t>
            </a:r>
            <a:r>
              <a:rPr kumimoji="1" lang="ja-JP" altLang="en-US" sz="1400" dirty="0">
                <a:latin typeface="UD デジタル 教科書体 NK-B" panose="02020700000000000000" pitchFamily="18" charset="-128"/>
                <a:ea typeface="UD デジタル 教科書体 NK-B" panose="02020700000000000000" pitchFamily="18" charset="-128"/>
              </a:rPr>
              <a:t>：ケース会議の前に会議室の机に資料を置きっぱなしにしたら、時間より早く来所した</a:t>
            </a:r>
            <a:r>
              <a:rPr lang="ja-JP" altLang="en-US" sz="1400" dirty="0">
                <a:latin typeface="UD デジタル 教科書体 NK-B" panose="02020700000000000000" pitchFamily="18" charset="-128"/>
                <a:ea typeface="UD デジタル 教科書体 NK-B" panose="02020700000000000000" pitchFamily="18" charset="-128"/>
              </a:rPr>
              <a:t>保護者が情報を見てし</a:t>
            </a:r>
            <a:endParaRPr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　　　　まった</a:t>
            </a:r>
            <a:r>
              <a:rPr kumimoji="1" lang="ja-JP" altLang="en-US" sz="1400" dirty="0">
                <a:latin typeface="UD デジタル 教科書体 NK-B" panose="02020700000000000000" pitchFamily="18" charset="-128"/>
                <a:ea typeface="UD デジタル 教科書体 NK-B" panose="02020700000000000000" pitchFamily="18" charset="-128"/>
              </a:rPr>
              <a:t>。</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lang="en-US" altLang="ja-JP" sz="1400" dirty="0">
                <a:latin typeface="UD デジタル 教科書体 NK-B" panose="02020700000000000000" pitchFamily="18" charset="-128"/>
                <a:ea typeface="UD デジタル 教科書体 NK-B" panose="02020700000000000000" pitchFamily="18" charset="-128"/>
              </a:rPr>
              <a:t>3</a:t>
            </a:r>
            <a:r>
              <a:rPr kumimoji="1" lang="ja-JP" altLang="en-US" sz="1400" dirty="0">
                <a:latin typeface="UD デジタル 教科書体 NK-B" panose="02020700000000000000" pitchFamily="18" charset="-128"/>
                <a:ea typeface="UD デジタル 教科書体 NK-B" panose="02020700000000000000" pitchFamily="18" charset="-128"/>
              </a:rPr>
              <a:t>：利用者に対する内容について、メールを一斉送信してしまった。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400" dirty="0">
                <a:latin typeface="UD デジタル 教科書体 NK-B" panose="02020700000000000000" pitchFamily="18" charset="-128"/>
                <a:ea typeface="UD デジタル 教科書体 NK-B" panose="02020700000000000000" pitchFamily="18" charset="-128"/>
              </a:rPr>
              <a:t>例</a:t>
            </a:r>
            <a:r>
              <a:rPr kumimoji="1" lang="en-US" altLang="ja-JP" sz="1400" dirty="0">
                <a:latin typeface="UD デジタル 教科書体 NK-B" panose="02020700000000000000" pitchFamily="18" charset="-128"/>
                <a:ea typeface="UD デジタル 教科書体 NK-B" panose="02020700000000000000" pitchFamily="18" charset="-128"/>
              </a:rPr>
              <a:t>4</a:t>
            </a:r>
            <a:r>
              <a:rPr kumimoji="1" lang="ja-JP" altLang="en-US" sz="1400" dirty="0">
                <a:latin typeface="UD デジタル 教科書体 NK-B" panose="02020700000000000000" pitchFamily="18" charset="-128"/>
                <a:ea typeface="UD デジタル 教科書体 NK-B" panose="02020700000000000000" pitchFamily="18" charset="-128"/>
              </a:rPr>
              <a:t>：ファミレスで関係者と食事中、利用者の話をしていたら、たまたま本人の親族が後ろの席で聞いていた。</a:t>
            </a:r>
            <a:endParaRPr kumimoji="1" lang="en-US" altLang="ja-JP" sz="1400"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240030" y="6173776"/>
            <a:ext cx="8652510" cy="319099"/>
          </a:xfrm>
          <a:prstGeom prst="rect">
            <a:avLst/>
          </a:prstGeom>
        </p:spPr>
        <p:txBody>
          <a:bodyPr wrap="square">
            <a:spAutoFit/>
          </a:bodyPr>
          <a:lstStyle/>
          <a:p>
            <a:r>
              <a:rPr lang="ja-JP" altLang="en-US" sz="1400" dirty="0">
                <a:latin typeface="UD デジタル 教科書体 NK-B" panose="02020700000000000000" pitchFamily="18" charset="-128"/>
                <a:ea typeface="UD デジタル 教科書体 NK-B" panose="02020700000000000000" pitchFamily="18" charset="-128"/>
              </a:rPr>
              <a:t>＊福祉分野における個人情報保護に関するガイドライン</a:t>
            </a:r>
            <a:r>
              <a:rPr lang="en-US" altLang="ja-JP" sz="1400" dirty="0">
                <a:latin typeface="UD デジタル 教科書体 NK-B" panose="02020700000000000000" pitchFamily="18" charset="-128"/>
                <a:ea typeface="UD デジタル 教科書体 NK-B" panose="02020700000000000000" pitchFamily="18" charset="-128"/>
              </a:rPr>
              <a:t>H25.3</a:t>
            </a:r>
            <a:r>
              <a:rPr lang="ja-JP" altLang="en-US" sz="1400" dirty="0">
                <a:latin typeface="UD デジタル 教科書体 NK-B" panose="02020700000000000000" pitchFamily="18" charset="-128"/>
                <a:ea typeface="UD デジタル 教科書体 NK-B" panose="02020700000000000000" pitchFamily="18" charset="-128"/>
              </a:rPr>
              <a:t>（</a:t>
            </a:r>
            <a:r>
              <a:rPr lang="en-US" altLang="ja-JP" sz="1400" dirty="0">
                <a:latin typeface="UD デジタル 教科書体 NK-B" panose="02020700000000000000" pitchFamily="18" charset="-128"/>
                <a:ea typeface="UD デジタル 教科書体 NK-B" panose="02020700000000000000" pitchFamily="18" charset="-128"/>
              </a:rPr>
              <a:t>H28.2</a:t>
            </a:r>
            <a:r>
              <a:rPr lang="ja-JP" altLang="en-US" sz="1400" dirty="0">
                <a:latin typeface="UD デジタル 教科書体 NK-B" panose="02020700000000000000" pitchFamily="18" charset="-128"/>
                <a:ea typeface="UD デジタル 教科書体 NK-B" panose="02020700000000000000" pitchFamily="18" charset="-128"/>
              </a:rPr>
              <a:t>一部改正）厚生労働省を見直すこと</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29</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cxnSp>
        <p:nvCxnSpPr>
          <p:cNvPr id="7" name="直線コネクタ 6">
            <a:extLst>
              <a:ext uri="{FF2B5EF4-FFF2-40B4-BE49-F238E27FC236}">
                <a16:creationId xmlns:a16="http://schemas.microsoft.com/office/drawing/2014/main" id="{422D46E4-54D3-4DCA-ABDA-D47B441001E7}"/>
              </a:ext>
            </a:extLst>
          </p:cNvPr>
          <p:cNvCxnSpPr/>
          <p:nvPr/>
        </p:nvCxnSpPr>
        <p:spPr>
          <a:xfrm>
            <a:off x="565012" y="90624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2A447C57-4F99-3E7D-D376-00076AF5566F}"/>
              </a:ext>
            </a:extLst>
          </p:cNvPr>
          <p:cNvSpPr/>
          <p:nvPr/>
        </p:nvSpPr>
        <p:spPr>
          <a:xfrm>
            <a:off x="205740" y="4017364"/>
            <a:ext cx="8755380" cy="210077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角丸四角形 5">
            <a:extLst>
              <a:ext uri="{FF2B5EF4-FFF2-40B4-BE49-F238E27FC236}">
                <a16:creationId xmlns:a16="http://schemas.microsoft.com/office/drawing/2014/main" id="{AC081F17-9A81-10F1-0156-7E6FBB0C9ED2}"/>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13" name="コンテンツ プレースホルダー 2">
            <a:extLst>
              <a:ext uri="{FF2B5EF4-FFF2-40B4-BE49-F238E27FC236}">
                <a16:creationId xmlns:a16="http://schemas.microsoft.com/office/drawing/2014/main" id="{5BB63EBA-4806-49FE-A545-15E4F5C032A2}"/>
              </a:ext>
            </a:extLst>
          </p:cNvPr>
          <p:cNvSpPr txBox="1">
            <a:spLocks/>
          </p:cNvSpPr>
          <p:nvPr/>
        </p:nvSpPr>
        <p:spPr>
          <a:xfrm>
            <a:off x="251460" y="1442964"/>
            <a:ext cx="8641080" cy="194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秘密の保持や守秘義務の遵守が主となるが・・・今一度個人情報保護に関するガイドラインを見直してみよう。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●個人情報の第三者への提供・・・目的、範囲、期間を説明し、原則本人の同意。</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　　　　　　　　　　　　　　　　　　　　　　　　　　匿名加工するなども。</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●個人情報の提供後は、管理の措置を講じ、終了時には消去する。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endParaRPr lang="en-US" altLang="ja-JP" sz="20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6716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9773" y="782425"/>
            <a:ext cx="8651912" cy="5710448"/>
          </a:xfrm>
        </p:spPr>
        <p:txBody>
          <a:bodyPr>
            <a:noAutofit/>
          </a:bodyPr>
          <a:lstStyle/>
          <a:p>
            <a:pPr marL="0" indent="0">
              <a:buNone/>
            </a:pPr>
            <a:r>
              <a:rPr kumimoji="1" lang="ja-JP" altLang="en-US" sz="1800" dirty="0">
                <a:latin typeface="UD デジタル 教科書体 NK-B" panose="02020700000000000000" pitchFamily="18" charset="-128"/>
                <a:ea typeface="UD デジタル 教科書体 NK-B" panose="02020700000000000000" pitchFamily="18" charset="-128"/>
              </a:rPr>
              <a:t>〇これまでの初任者研修や現任研修には、なかった内容です。</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a:t>
            </a:r>
            <a:r>
              <a:rPr kumimoji="1" lang="ja-JP" altLang="en-US" sz="1800" dirty="0">
                <a:latin typeface="UD デジタル 教科書体 NK-B" panose="02020700000000000000" pitchFamily="18" charset="-128"/>
                <a:ea typeface="UD デジタル 教科書体 NK-B" panose="02020700000000000000" pitchFamily="18" charset="-128"/>
              </a:rPr>
              <a:t>利用者中心、権利擁護やエンパワメントなど、相談支援専門員の役割や基本姿勢を</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根底に、その支援を相談支援専門員という専門的な</a:t>
            </a:r>
            <a:r>
              <a:rPr kumimoji="1" lang="ja-JP" altLang="en-US" sz="1800" b="1" u="sng" dirty="0">
                <a:solidFill>
                  <a:srgbClr val="FF0000"/>
                </a:solidFill>
                <a:latin typeface="UD デジタル 教科書体 NK-B" panose="02020700000000000000" pitchFamily="18" charset="-128"/>
                <a:ea typeface="UD デジタル 教科書体 NK-B" panose="02020700000000000000" pitchFamily="18" charset="-128"/>
              </a:rPr>
              <a:t>職業</a:t>
            </a:r>
            <a:r>
              <a:rPr kumimoji="1" lang="ja-JP" altLang="en-US" sz="1800" dirty="0">
                <a:latin typeface="UD デジタル 教科書体 NK-B" panose="02020700000000000000" pitchFamily="18" charset="-128"/>
                <a:ea typeface="UD デジタル 教科書体 NK-B" panose="02020700000000000000" pitchFamily="18" charset="-128"/>
              </a:rPr>
              <a:t>として実践していくためには、</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事業所としての運営管理面にも視点をあて、整備していくことは非常に重要なことです。</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a:t>
            </a:r>
            <a:r>
              <a:rPr kumimoji="1" lang="ja-JP" altLang="en-US" sz="1800" dirty="0">
                <a:latin typeface="UD デジタル 教科書体 NK-B" panose="02020700000000000000" pitchFamily="18" charset="-128"/>
                <a:ea typeface="UD デジタル 教科書体 NK-B" panose="02020700000000000000" pitchFamily="18" charset="-128"/>
              </a:rPr>
              <a:t>利用者の支援を継続して実践していくためには、誰かが犠牲になることなく、働く者の</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義務や権利としても「運営管理」のコマで学ぶ内容は重要です。これは、利用者の安全</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確保や利益の保護にもつながります。「わたしは現場だから</a:t>
            </a:r>
            <a:r>
              <a:rPr kumimoji="1" lang="en-US" altLang="ja-JP" sz="1800" dirty="0">
                <a:latin typeface="UD デジタル 教科書体 NK-B" panose="02020700000000000000" pitchFamily="18" charset="-128"/>
                <a:ea typeface="UD デジタル 教科書体 NK-B" panose="02020700000000000000" pitchFamily="18" charset="-128"/>
              </a:rPr>
              <a:t>…</a:t>
            </a:r>
            <a:r>
              <a:rPr kumimoji="1" lang="ja-JP" altLang="en-US" sz="1800" dirty="0">
                <a:latin typeface="UD デジタル 教科書体 NK-B" panose="02020700000000000000" pitchFamily="18" charset="-128"/>
                <a:ea typeface="UD デジタル 教科書体 NK-B" panose="02020700000000000000" pitchFamily="18" charset="-128"/>
              </a:rPr>
              <a:t>」、「よくわからないから、</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お任せしてます</a:t>
            </a:r>
            <a:r>
              <a:rPr kumimoji="1" lang="en-US" altLang="ja-JP" sz="1800" dirty="0">
                <a:latin typeface="UD デジタル 教科書体 NK-B" panose="02020700000000000000" pitchFamily="18" charset="-128"/>
                <a:ea typeface="UD デジタル 教科書体 NK-B" panose="02020700000000000000" pitchFamily="18" charset="-128"/>
              </a:rPr>
              <a:t>…</a:t>
            </a:r>
            <a:r>
              <a:rPr kumimoji="1" lang="ja-JP" altLang="en-US" sz="1800" dirty="0">
                <a:latin typeface="UD デジタル 教科書体 NK-B" panose="02020700000000000000" pitchFamily="18" charset="-128"/>
                <a:ea typeface="UD デジタル 教科書体 NK-B" panose="02020700000000000000" pitchFamily="18" charset="-128"/>
              </a:rPr>
              <a:t>」、「職場が悪い、組織が悪い</a:t>
            </a:r>
            <a:r>
              <a:rPr kumimoji="1" lang="en-US" altLang="ja-JP" sz="1800" dirty="0">
                <a:latin typeface="UD デジタル 教科書体 NK-B" panose="02020700000000000000" pitchFamily="18" charset="-128"/>
                <a:ea typeface="UD デジタル 教科書体 NK-B" panose="02020700000000000000" pitchFamily="18" charset="-128"/>
              </a:rPr>
              <a:t>…</a:t>
            </a:r>
            <a:r>
              <a:rPr kumimoji="1" lang="ja-JP" altLang="en-US" sz="1800" dirty="0">
                <a:latin typeface="UD デジタル 教科書体 NK-B" panose="02020700000000000000" pitchFamily="18" charset="-128"/>
                <a:ea typeface="UD デジタル 教科書体 NK-B" panose="02020700000000000000" pitchFamily="18" charset="-128"/>
              </a:rPr>
              <a:t>」ではいけません。</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a:t>
            </a:r>
            <a:r>
              <a:rPr kumimoji="1" lang="ja-JP" altLang="en-US" sz="1800" dirty="0">
                <a:latin typeface="UD デジタル 教科書体 NK-B" panose="02020700000000000000" pitchFamily="18" charset="-128"/>
                <a:ea typeface="UD デジタル 教科書体 NK-B" panose="02020700000000000000" pitchFamily="18" charset="-128"/>
              </a:rPr>
              <a:t>特に、主任相談支援専門員は、地域で悩んでいる事業所の相談にのり一緒に考えられ</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kumimoji="1" lang="ja-JP" altLang="en-US" sz="1800" dirty="0">
                <a:latin typeface="UD デジタル 教科書体 NK-B" panose="02020700000000000000" pitchFamily="18" charset="-128"/>
                <a:ea typeface="UD デジタル 教科書体 NK-B" panose="02020700000000000000" pitchFamily="18" charset="-128"/>
              </a:rPr>
              <a:t>ることも必要です。</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〇既に実施してきている内容を含み、その中で</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部分的ですが幅広に</a:t>
            </a:r>
            <a:r>
              <a:rPr kumimoji="1" lang="ja-JP" altLang="en-US" sz="1800" dirty="0">
                <a:latin typeface="UD デジタル 教科書体 NK-B" panose="02020700000000000000" pitchFamily="18" charset="-128"/>
                <a:ea typeface="UD デジタル 教科書体 NK-B" panose="02020700000000000000" pitchFamily="18" charset="-128"/>
              </a:rPr>
              <a:t>再確認していきます。</a:t>
            </a:r>
            <a:endParaRPr kumimoji="1"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ja-JP" altLang="en-US" sz="2000" i="1" u="sng" dirty="0">
              <a:latin typeface="UD デジタル 教科書体 NK-B" panose="02020700000000000000" pitchFamily="18" charset="-128"/>
              <a:ea typeface="UD デジタル 教科書体 NK-B" panose="02020700000000000000" pitchFamily="18" charset="-128"/>
            </a:endParaRP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a:t>
            </a:fld>
            <a:endParaRPr kumimoji="1" lang="ja-JP" altLang="en-US">
              <a:solidFill>
                <a:prstClr val="black">
                  <a:tint val="75000"/>
                </a:prstClr>
              </a:solidFill>
            </a:endParaRPr>
          </a:p>
        </p:txBody>
      </p:sp>
      <p:sp>
        <p:nvSpPr>
          <p:cNvPr id="8" name="フッター プレースホルダー 1">
            <a:extLst>
              <a:ext uri="{FF2B5EF4-FFF2-40B4-BE49-F238E27FC236}">
                <a16:creationId xmlns:a16="http://schemas.microsoft.com/office/drawing/2014/main" id="{3E12ED95-2BEE-42BF-80D1-9A062F05A9F8}"/>
              </a:ext>
            </a:extLst>
          </p:cNvPr>
          <p:cNvSpPr>
            <a:spLocks noGrp="1"/>
          </p:cNvSpPr>
          <p:nvPr>
            <p:ph type="ftr" sz="quarter" idx="3"/>
          </p:nvPr>
        </p:nvSpPr>
        <p:spPr>
          <a:xfrm>
            <a:off x="0" y="6479860"/>
            <a:ext cx="3761295" cy="36526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r>
              <a:rPr kumimoji="1" lang="ja-JP" altLang="en-US" sz="1000" i="0" dirty="0">
                <a:latin typeface="UD デジタル 教科書体 NK-B" panose="02020700000000000000" pitchFamily="18" charset="-128"/>
                <a:ea typeface="UD デジタル 教科書体 NK-B" panose="02020700000000000000" pitchFamily="18" charset="-128"/>
              </a:rPr>
              <a:t>資料より</a:t>
            </a:r>
          </a:p>
        </p:txBody>
      </p:sp>
      <p:sp>
        <p:nvSpPr>
          <p:cNvPr id="2" name="テキスト ボックス 1">
            <a:extLst>
              <a:ext uri="{FF2B5EF4-FFF2-40B4-BE49-F238E27FC236}">
                <a16:creationId xmlns:a16="http://schemas.microsoft.com/office/drawing/2014/main" id="{B46301F3-253D-4469-1F7E-B50B0A5652A4}"/>
              </a:ext>
            </a:extLst>
          </p:cNvPr>
          <p:cNvSpPr txBox="1"/>
          <p:nvPr/>
        </p:nvSpPr>
        <p:spPr>
          <a:xfrm>
            <a:off x="187458" y="212155"/>
            <a:ext cx="8956542" cy="461665"/>
          </a:xfrm>
          <a:prstGeom prst="rect">
            <a:avLst/>
          </a:prstGeom>
          <a:noFill/>
        </p:spPr>
        <p:txBody>
          <a:bodyPr wrap="square" rtlCol="0">
            <a:spAutoFit/>
          </a:bodyPr>
          <a:lstStyle/>
          <a:p>
            <a:pPr defTabSz="457200">
              <a:defRPr/>
            </a:pP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1.</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受講前ガイダンス　～相談支援事業所における運営管理～</a:t>
            </a:r>
          </a:p>
        </p:txBody>
      </p:sp>
      <p:cxnSp>
        <p:nvCxnSpPr>
          <p:cNvPr id="4" name="直線コネクタ 3">
            <a:extLst>
              <a:ext uri="{FF2B5EF4-FFF2-40B4-BE49-F238E27FC236}">
                <a16:creationId xmlns:a16="http://schemas.microsoft.com/office/drawing/2014/main" id="{E5F69AC2-2F1F-0366-4CF5-A621B4714788}"/>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06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340" y="147957"/>
            <a:ext cx="8366759" cy="869314"/>
          </a:xfrm>
        </p:spPr>
        <p:txBody>
          <a:bodyPr>
            <a:noAutofit/>
          </a:bodyPr>
          <a:lstStyle/>
          <a:p>
            <a:r>
              <a:rPr lang="ja-JP" altLang="en-US" sz="2400" dirty="0">
                <a:highlight>
                  <a:srgbClr val="00FF00"/>
                </a:highlight>
                <a:latin typeface="UD デジタル 教科書体 NK-B" panose="02020700000000000000" pitchFamily="18" charset="-128"/>
                <a:ea typeface="UD デジタル 教科書体 NK-B" panose="02020700000000000000" pitchFamily="18" charset="-128"/>
              </a:rPr>
              <a:t>視点３．</a:t>
            </a:r>
            <a:r>
              <a:rPr lang="ja-JP" altLang="en-US" sz="2400" dirty="0">
                <a:latin typeface="UD デジタル 教科書体 NK-B" panose="02020700000000000000" pitchFamily="18" charset="-128"/>
                <a:ea typeface="UD デジタル 教科書体 NK-B" panose="02020700000000000000" pitchFamily="18" charset="-128"/>
              </a:rPr>
              <a:t>利用者の生活に関するリスクマネジメント</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164892" y="1451610"/>
            <a:ext cx="8856558" cy="4880610"/>
          </a:xfrm>
          <a:ln>
            <a:noFill/>
          </a:ln>
        </p:spPr>
        <p:style>
          <a:lnRef idx="2">
            <a:schemeClr val="accent5"/>
          </a:lnRef>
          <a:fillRef idx="1">
            <a:schemeClr val="lt1"/>
          </a:fillRef>
          <a:effectRef idx="0">
            <a:schemeClr val="accent5"/>
          </a:effectRef>
          <a:fontRef idx="minor">
            <a:schemeClr val="dk1"/>
          </a:fontRef>
        </p:style>
        <p:txBody>
          <a:bodyPr>
            <a:noAutofit/>
          </a:bodyPr>
          <a:lstStyle/>
          <a:p>
            <a:pPr marL="514350" indent="-514350">
              <a:buFont typeface="+mj-ea"/>
              <a:buAutoNum type="circleNumDbPlain"/>
            </a:pPr>
            <a:r>
              <a:rPr kumimoji="1" lang="ja-JP" altLang="en-US" sz="2400" dirty="0">
                <a:latin typeface="UD デジタル 教科書体 NK-B" panose="02020700000000000000" pitchFamily="18" charset="-128"/>
                <a:ea typeface="UD デジタル 教科書体 NK-B" panose="02020700000000000000" pitchFamily="18" charset="-128"/>
              </a:rPr>
              <a:t>妄想傾向があり、物盗られの思い込みが強い事例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2400" dirty="0">
                <a:latin typeface="UD デジタル 教科書体 NK-B" panose="02020700000000000000" pitchFamily="18" charset="-128"/>
                <a:ea typeface="UD デジタル 教科書体 NK-B" panose="02020700000000000000" pitchFamily="18" charset="-128"/>
              </a:rPr>
              <a:t>依存性が高く、休日、夜間関係なく頻繁に電話をかけてくる事例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ja-JP" altLang="en-US" sz="2400" dirty="0">
                <a:latin typeface="UD デジタル 教科書体 NK-B" panose="02020700000000000000" pitchFamily="18" charset="-128"/>
                <a:ea typeface="UD デジタル 教科書体 NK-B" panose="02020700000000000000" pitchFamily="18" charset="-128"/>
              </a:rPr>
              <a:t>盗癖があり、何度も万引きや賽銭泥棒を繰り返してしまう事例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514350" indent="-514350">
              <a:buFont typeface="+mj-ea"/>
              <a:buAutoNum type="circleNumDbPlain"/>
            </a:pPr>
            <a:r>
              <a:rPr kumimoji="1" lang="en-US" altLang="ja-JP" dirty="0">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30</a:t>
            </a:fld>
            <a:endParaRPr lang="ja-JP" altLang="en-US" noProof="0" dirty="0"/>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52E53EAC-A375-37AD-1F7D-A9FAFB99D587}"/>
              </a:ext>
            </a:extLst>
          </p:cNvPr>
          <p:cNvCxnSpPr/>
          <p:nvPr/>
        </p:nvCxnSpPr>
        <p:spPr>
          <a:xfrm>
            <a:off x="565012" y="90624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C9581BD6-0A1E-C8DF-823C-56A9DCB28EFA}"/>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8" name="コンテンツ プレースホルダー 2">
            <a:extLst>
              <a:ext uri="{FF2B5EF4-FFF2-40B4-BE49-F238E27FC236}">
                <a16:creationId xmlns:a16="http://schemas.microsoft.com/office/drawing/2014/main" id="{1B0258BD-FE01-7376-A1D8-4430562AD422}"/>
              </a:ext>
            </a:extLst>
          </p:cNvPr>
          <p:cNvSpPr txBox="1">
            <a:spLocks/>
          </p:cNvSpPr>
          <p:nvPr/>
        </p:nvSpPr>
        <p:spPr>
          <a:xfrm>
            <a:off x="740608" y="5053115"/>
            <a:ext cx="7662784" cy="1539710"/>
          </a:xfrm>
          <a:prstGeom prst="rect">
            <a:avLst/>
          </a:prstGeom>
          <a:ln w="5715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➢主任相談支援専門員は、地域の相談支援専門員の</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後方支援を行なう事も求められる。</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　➢悩みや困難を感じた時　⇒抱え込まない体制づくり</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69993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778" y="731418"/>
            <a:ext cx="8362462" cy="753588"/>
          </a:xfrm>
        </p:spPr>
        <p:txBody>
          <a:bodyPr>
            <a:norm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地域の</a:t>
            </a:r>
            <a:r>
              <a:rPr kumimoji="1"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相談支援専門員の支援者（主任相談支援専門員）として</a:t>
            </a:r>
          </a:p>
        </p:txBody>
      </p:sp>
      <p:sp>
        <p:nvSpPr>
          <p:cNvPr id="3" name="コンテンツ プレースホルダー 2"/>
          <p:cNvSpPr>
            <a:spLocks noGrp="1"/>
          </p:cNvSpPr>
          <p:nvPr>
            <p:ph idx="1"/>
          </p:nvPr>
        </p:nvSpPr>
        <p:spPr>
          <a:xfrm>
            <a:off x="645369" y="1684910"/>
            <a:ext cx="8172450" cy="4907915"/>
          </a:xfrm>
        </p:spPr>
        <p:txBody>
          <a:bodyPr>
            <a:normAutofit lnSpcReduction="10000"/>
          </a:bodyPr>
          <a:lstStyle/>
          <a:p>
            <a:pPr marL="0" indent="0">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地域から聞こえる声</a:t>
            </a:r>
            <a:r>
              <a:rPr kumimoji="1" lang="en-US" altLang="ja-JP" sz="2400" dirty="0">
                <a:latin typeface="UD デジタル 教科書体 NK-B" panose="02020700000000000000" pitchFamily="18" charset="-128"/>
                <a:ea typeface="UD デジタル 教科書体 NK-B" panose="02020700000000000000" pitchFamily="18" charset="-128"/>
              </a:rPr>
              <a:t>】</a:t>
            </a:r>
          </a:p>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　➢ あの相談支援専門員は話を聞いてくれない</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 </a:t>
            </a:r>
            <a:r>
              <a:rPr kumimoji="1" lang="ja-JP" altLang="en-US" sz="2400" dirty="0">
                <a:latin typeface="UD デジタル 教科書体 NK-B" panose="02020700000000000000" pitchFamily="18" charset="-128"/>
                <a:ea typeface="UD デジタル 教科書体 NK-B" panose="02020700000000000000" pitchFamily="18" charset="-128"/>
              </a:rPr>
              <a:t>あの利用者が、今のままではまずい状況になるかも</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 </a:t>
            </a:r>
            <a:r>
              <a:rPr kumimoji="1" lang="ja-JP" altLang="en-US" sz="2400" dirty="0">
                <a:latin typeface="UD デジタル 教科書体 NK-B" panose="02020700000000000000" pitchFamily="18" charset="-128"/>
                <a:ea typeface="UD デジタル 教科書体 NK-B" panose="02020700000000000000" pitchFamily="18" charset="-128"/>
              </a:rPr>
              <a:t>あの相談支援事業所大丈夫？</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None/>
            </a:pPr>
            <a:r>
              <a:rPr lang="ja-JP" altLang="en-US" sz="2400" dirty="0">
                <a:latin typeface="UD デジタル 教科書体 NK-B" panose="02020700000000000000" pitchFamily="18" charset="-128"/>
                <a:ea typeface="UD デジタル 教科書体 NK-B" panose="02020700000000000000" pitchFamily="18" charset="-128"/>
              </a:rPr>
              <a:t>　➢ あそことの連携は、いつも上手くいかない。。。</a:t>
            </a:r>
            <a:endParaRPr lang="en-US" altLang="ja-JP" sz="2400" dirty="0">
              <a:latin typeface="UD デジタル 教科書体 NK-B" panose="02020700000000000000" pitchFamily="18" charset="-128"/>
              <a:ea typeface="UD デジタル 教科書体 NK-B" panose="02020700000000000000" pitchFamily="18" charset="-128"/>
            </a:endParaRPr>
          </a:p>
          <a:p>
            <a:pPr>
              <a:buNone/>
            </a:pPr>
            <a:r>
              <a:rPr lang="ja-JP" altLang="en-US" sz="2400" dirty="0">
                <a:latin typeface="UD デジタル 教科書体 NK-B" panose="02020700000000000000" pitchFamily="18" charset="-128"/>
                <a:ea typeface="UD デジタル 教科書体 NK-B" panose="02020700000000000000" pitchFamily="18" charset="-128"/>
              </a:rPr>
              <a:t>　➢ 相談支援専門員ってなにをしてくれるの？</a:t>
            </a:r>
            <a:endParaRPr lang="en-US" altLang="ja-JP" sz="2400" dirty="0">
              <a:latin typeface="UD デジタル 教科書体 NK-B" panose="02020700000000000000" pitchFamily="18" charset="-128"/>
              <a:ea typeface="UD デジタル 教科書体 NK-B" panose="02020700000000000000" pitchFamily="18" charset="-128"/>
            </a:endParaRPr>
          </a:p>
          <a:p>
            <a:pPr>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重要な点</a:t>
            </a:r>
            <a:r>
              <a:rPr kumimoji="1" lang="en-US" altLang="ja-JP" sz="2400" dirty="0">
                <a:latin typeface="UD デジタル 教科書体 NK-B" panose="02020700000000000000" pitchFamily="18" charset="-128"/>
                <a:ea typeface="UD デジタル 教科書体 NK-B" panose="02020700000000000000" pitchFamily="18" charset="-128"/>
              </a:rPr>
              <a:t>】</a:t>
            </a:r>
            <a:r>
              <a:rPr lang="ja-JP" altLang="en-US" sz="2400" dirty="0">
                <a:latin typeface="UD デジタル 教科書体 NK-B" panose="02020700000000000000" pitchFamily="18" charset="-128"/>
                <a:ea typeface="UD デジタル 教科書体 NK-B" panose="02020700000000000000" pitchFamily="18" charset="-128"/>
              </a:rPr>
              <a:t>　主任相談支援専門員として・・・</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こうした声が耳に届く関係性ができている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こうした事が協議会等を通して相互支援できる体制整備</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kumimoji="1" lang="ja-JP" altLang="en-US" sz="2400" dirty="0">
                <a:latin typeface="UD デジタル 教科書体 NK-B" panose="02020700000000000000" pitchFamily="18" charset="-128"/>
                <a:ea typeface="UD デジタル 教科書体 NK-B" panose="02020700000000000000" pitchFamily="18" charset="-128"/>
              </a:rPr>
              <a:t>上手く介入・支援するとともに全体を底上げする</a:t>
            </a:r>
          </a:p>
        </p:txBody>
      </p:sp>
      <p:sp>
        <p:nvSpPr>
          <p:cNvPr id="6" name="正方形/長方形 5"/>
          <p:cNvSpPr/>
          <p:nvPr/>
        </p:nvSpPr>
        <p:spPr>
          <a:xfrm>
            <a:off x="467778" y="149085"/>
            <a:ext cx="8527632" cy="523220"/>
          </a:xfrm>
          <a:prstGeom prst="rect">
            <a:avLst/>
          </a:prstGeom>
        </p:spPr>
        <p:txBody>
          <a:bodyPr wrap="square">
            <a:spAutoFit/>
          </a:bodyPr>
          <a:lstStyle/>
          <a:p>
            <a:pPr>
              <a:buNone/>
            </a:pPr>
            <a:r>
              <a:rPr lang="ja-JP" altLang="en-US" sz="2800" dirty="0">
                <a:highlight>
                  <a:srgbClr val="00FF00"/>
                </a:highlight>
                <a:latin typeface="UD デジタル 教科書体 NK-B" panose="02020700000000000000" pitchFamily="18" charset="-128"/>
                <a:ea typeface="UD デジタル 教科書体 NK-B" panose="02020700000000000000" pitchFamily="18" charset="-128"/>
              </a:rPr>
              <a:t>視点４．</a:t>
            </a:r>
            <a:r>
              <a:rPr lang="ja-JP" altLang="en-US" sz="2800" dirty="0">
                <a:latin typeface="UD デジタル 教科書体 NK-B" panose="02020700000000000000" pitchFamily="18" charset="-128"/>
                <a:ea typeface="UD デジタル 教科書体 NK-B" panose="02020700000000000000" pitchFamily="18" charset="-128"/>
              </a:rPr>
              <a:t>地域の相談支援に関連するリスクマネジメント</a:t>
            </a:r>
            <a:endParaRPr lang="en-US" altLang="ja-JP" sz="2800"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31</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C4E41ADD-176C-C0B3-8FE5-6955EBA6B21E}"/>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35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500" y="112400"/>
            <a:ext cx="8763000" cy="523220"/>
          </a:xfrm>
          <a:prstGeom prst="rect">
            <a:avLst/>
          </a:prstGeom>
        </p:spPr>
        <p:txBody>
          <a:bodyPr wrap="square">
            <a:spAutoFit/>
          </a:bodyPr>
          <a:lstStyle/>
          <a:p>
            <a:pPr>
              <a:buNone/>
            </a:pPr>
            <a:r>
              <a:rPr lang="ja-JP" altLang="en-US" sz="2800" dirty="0">
                <a:highlight>
                  <a:srgbClr val="00FF00"/>
                </a:highlight>
                <a:latin typeface="UD デジタル 教科書体 NK-B" panose="02020700000000000000" pitchFamily="18" charset="-128"/>
                <a:ea typeface="UD デジタル 教科書体 NK-B" panose="02020700000000000000" pitchFamily="18" charset="-128"/>
              </a:rPr>
              <a:t>視点５．</a:t>
            </a:r>
            <a:r>
              <a:rPr lang="ja-JP" altLang="en-US" sz="2400" dirty="0">
                <a:latin typeface="UD デジタル 教科書体 NK-B" panose="02020700000000000000" pitchFamily="18" charset="-128"/>
                <a:ea typeface="UD デジタル 教科書体 NK-B" panose="02020700000000000000" pitchFamily="18" charset="-128"/>
              </a:rPr>
              <a:t>自分の立ち位置を常に振り返るリスクマネジメント</a:t>
            </a:r>
            <a:endParaRPr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5" name="角丸四角形 4"/>
          <p:cNvSpPr/>
          <p:nvPr/>
        </p:nvSpPr>
        <p:spPr>
          <a:xfrm>
            <a:off x="314793" y="1156309"/>
            <a:ext cx="8638707" cy="4016375"/>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UD デジタル 教科書体 NK-B" panose="02020700000000000000" pitchFamily="18" charset="-128"/>
                <a:ea typeface="UD デジタル 教科書体 NK-B" panose="02020700000000000000" pitchFamily="18" charset="-128"/>
              </a:rPr>
              <a:t>①利用者との関り</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・誰の価値観か？　思いが強くなり過ぎていないか？距離感は？</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②職場内での立ち位置</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・部署内、職場全体</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③関係機関との連携における立ち位置</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・行政・医療・教育・福祉・保健関係機関それぞれとの関係</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④地域内での立ち位置</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・（自立支援）協議会、　障害福祉を越えた各協議会、地域貢献に関すること</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⑤現制度に関する理解～苦手な分野、毎回確認した方が良い事柄</a:t>
            </a:r>
          </a:p>
        </p:txBody>
      </p:sp>
      <p:sp>
        <p:nvSpPr>
          <p:cNvPr id="6" name="テキスト ボックス 5"/>
          <p:cNvSpPr txBox="1"/>
          <p:nvPr/>
        </p:nvSpPr>
        <p:spPr>
          <a:xfrm>
            <a:off x="7345099" y="850617"/>
            <a:ext cx="902811" cy="307777"/>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wrap="none" rtlCol="0">
            <a:spAutoFit/>
          </a:bodyPr>
          <a:lstStyle/>
          <a:p>
            <a:r>
              <a:rPr kumimoji="1" lang="ja-JP" altLang="en-US" sz="1400" dirty="0">
                <a:latin typeface="UD デジタル 教科書体 NK-B" panose="02020700000000000000" pitchFamily="18" charset="-128"/>
                <a:ea typeface="UD デジタル 教科書体 NK-B" panose="02020700000000000000" pitchFamily="18" charset="-128"/>
              </a:rPr>
              <a:t>自己評価</a:t>
            </a:r>
          </a:p>
        </p:txBody>
      </p:sp>
      <p:sp>
        <p:nvSpPr>
          <p:cNvPr id="11" name="スライド番号プレースホルダー 10"/>
          <p:cNvSpPr>
            <a:spLocks noGrp="1"/>
          </p:cNvSpPr>
          <p:nvPr>
            <p:ph type="sldNum" sz="quarter" idx="12"/>
          </p:nvPr>
        </p:nvSpPr>
        <p:spPr/>
        <p:txBody>
          <a:bodyPr/>
          <a:lstStyle/>
          <a:p>
            <a:fld id="{E31375A4-56A4-47D6-9801-1991572033F7}" type="slidenum">
              <a:rPr lang="en-US" altLang="ja-JP" smtClean="0"/>
              <a:pPr/>
              <a:t>32</a:t>
            </a:fld>
            <a:endParaRPr lang="ja-JP" altLang="en-US" dirty="0"/>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3" name="直線コネクタ 2">
            <a:extLst>
              <a:ext uri="{FF2B5EF4-FFF2-40B4-BE49-F238E27FC236}">
                <a16:creationId xmlns:a16="http://schemas.microsoft.com/office/drawing/2014/main" id="{21FF1EB8-4F0A-653D-C532-D28572783A11}"/>
              </a:ext>
            </a:extLst>
          </p:cNvPr>
          <p:cNvCxnSpPr/>
          <p:nvPr/>
        </p:nvCxnSpPr>
        <p:spPr>
          <a:xfrm>
            <a:off x="501396" y="634354"/>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矢印: 上 9">
            <a:extLst>
              <a:ext uri="{FF2B5EF4-FFF2-40B4-BE49-F238E27FC236}">
                <a16:creationId xmlns:a16="http://schemas.microsoft.com/office/drawing/2014/main" id="{586F654D-D8A6-9D6A-9E9F-5D33A46524BC}"/>
              </a:ext>
            </a:extLst>
          </p:cNvPr>
          <p:cNvSpPr/>
          <p:nvPr/>
        </p:nvSpPr>
        <p:spPr>
          <a:xfrm rot="10800000">
            <a:off x="3432747" y="5018071"/>
            <a:ext cx="1993692" cy="576713"/>
          </a:xfrm>
          <a:prstGeom prst="upArrow">
            <a:avLst/>
          </a:prstGeom>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7" name="角丸四角形 5">
            <a:extLst>
              <a:ext uri="{FF2B5EF4-FFF2-40B4-BE49-F238E27FC236}">
                <a16:creationId xmlns:a16="http://schemas.microsoft.com/office/drawing/2014/main" id="{FF3A15F8-36F2-9A0A-4FBC-3E8E6AD484F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
        <p:nvSpPr>
          <p:cNvPr id="9" name="角丸四角形 4">
            <a:extLst>
              <a:ext uri="{FF2B5EF4-FFF2-40B4-BE49-F238E27FC236}">
                <a16:creationId xmlns:a16="http://schemas.microsoft.com/office/drawing/2014/main" id="{0A46D16E-4C46-209A-A778-F3E1C768AAEE}"/>
              </a:ext>
            </a:extLst>
          </p:cNvPr>
          <p:cNvSpPr/>
          <p:nvPr/>
        </p:nvSpPr>
        <p:spPr>
          <a:xfrm>
            <a:off x="382743" y="5693374"/>
            <a:ext cx="8638707" cy="897140"/>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latin typeface="UD デジタル 教科書体 NK-B" panose="02020700000000000000" pitchFamily="18" charset="-128"/>
                <a:ea typeface="UD デジタル 教科書体 NK-B" panose="02020700000000000000" pitchFamily="18" charset="-128"/>
              </a:rPr>
              <a:t>◆ 公私の線引き、コンプライアンス　➡　自己評価、自己分析を定期的に行う事。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 自分ができること、決めること、組織ができること、地域ができることを相談、判断。</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83944" y="169180"/>
            <a:ext cx="6438900" cy="652305"/>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リスクマネジメントの基本プロセス</a:t>
            </a: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920417408"/>
              </p:ext>
            </p:extLst>
          </p:nvPr>
        </p:nvGraphicFramePr>
        <p:xfrm>
          <a:off x="628650" y="1179096"/>
          <a:ext cx="7886700" cy="5080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p:cNvSpPr txBox="1"/>
          <p:nvPr/>
        </p:nvSpPr>
        <p:spPr>
          <a:xfrm>
            <a:off x="1901934" y="3289591"/>
            <a:ext cx="6774287" cy="307777"/>
          </a:xfrm>
          <a:prstGeom prst="rect">
            <a:avLst/>
          </a:prstGeom>
          <a:noFill/>
        </p:spPr>
        <p:txBody>
          <a:bodyPr wrap="square" rtlCol="0">
            <a:spAutoFit/>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➢職員要因・環境要因　　または利用者（本人）に関すること</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33</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cxnSp>
        <p:nvCxnSpPr>
          <p:cNvPr id="5" name="直線コネクタ 4">
            <a:extLst>
              <a:ext uri="{FF2B5EF4-FFF2-40B4-BE49-F238E27FC236}">
                <a16:creationId xmlns:a16="http://schemas.microsoft.com/office/drawing/2014/main" id="{E87EC3E6-7991-C066-2193-F76AFFA43089}"/>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94A0596F-EA57-0D3A-BC41-00EDA9E7928E}"/>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615812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0796" y="1005321"/>
            <a:ext cx="8377533" cy="5487554"/>
          </a:xfrm>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①</a:t>
            </a:r>
            <a:r>
              <a:rPr kumimoji="1" lang="ja-JP" altLang="en-US" sz="2000" dirty="0">
                <a:latin typeface="UD デジタル 教科書体 NK-B" panose="02020700000000000000" pitchFamily="18" charset="-128"/>
                <a:ea typeface="UD デジタル 教科書体 NK-B" panose="02020700000000000000" pitchFamily="18" charset="-128"/>
              </a:rPr>
              <a:t>職員として自組織における管理運営・リスクマネジメントを考え実践する。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②相談支援専門員として、個人情報を取り扱う仕事である事を自覚し、「個人情報保護に関する法律についてのガイドライン（</a:t>
            </a:r>
            <a:r>
              <a:rPr kumimoji="1" lang="en-US" altLang="ja-JP" sz="2000" dirty="0">
                <a:latin typeface="UD デジタル 教科書体 NK-B" panose="02020700000000000000" pitchFamily="18" charset="-128"/>
                <a:ea typeface="UD デジタル 教科書体 NK-B" panose="02020700000000000000" pitchFamily="18" charset="-128"/>
              </a:rPr>
              <a:t>R4.9</a:t>
            </a:r>
            <a:r>
              <a:rPr lang="ja-JP" altLang="en-US" sz="2000" dirty="0">
                <a:latin typeface="UD デジタル 教科書体 NK-B" panose="02020700000000000000" pitchFamily="18" charset="-128"/>
                <a:ea typeface="UD デジタル 教科書体 NK-B" panose="02020700000000000000" pitchFamily="18" charset="-128"/>
              </a:rPr>
              <a:t>月一部改正</a:t>
            </a:r>
            <a:r>
              <a:rPr kumimoji="1" lang="ja-JP" altLang="en-US" sz="2000" dirty="0">
                <a:latin typeface="UD デジタル 教科書体 NK-B" panose="02020700000000000000" pitchFamily="18" charset="-128"/>
                <a:ea typeface="UD デジタル 教科書体 NK-B" panose="02020700000000000000" pitchFamily="18" charset="-128"/>
              </a:rPr>
              <a:t>）」や「医療・介護関係事業者における個人情報の適切な取扱いのためのガイダンス（</a:t>
            </a:r>
            <a:r>
              <a:rPr kumimoji="1" lang="en-US" altLang="ja-JP" sz="2000" dirty="0">
                <a:latin typeface="UD デジタル 教科書体 NK-B" panose="02020700000000000000" pitchFamily="18" charset="-128"/>
                <a:ea typeface="UD デジタル 教科書体 NK-B" panose="02020700000000000000" pitchFamily="18" charset="-128"/>
              </a:rPr>
              <a:t>R5.3</a:t>
            </a:r>
            <a:r>
              <a:rPr kumimoji="1" lang="ja-JP" altLang="en-US" sz="2000" dirty="0">
                <a:latin typeface="UD デジタル 教科書体 NK-B" panose="02020700000000000000" pitchFamily="18" charset="-128"/>
                <a:ea typeface="UD デジタル 教科書体 NK-B" panose="02020700000000000000" pitchFamily="18" charset="-128"/>
              </a:rPr>
              <a:t>月一部改正）」を今一度確認しておくこと。</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③利用者の地域生活のリスクマネジメントについて、利用者・家族や</a:t>
            </a:r>
            <a:r>
              <a:rPr lang="ja-JP" altLang="en-US" sz="2000" dirty="0">
                <a:latin typeface="UD デジタル 教科書体 NK-B" panose="02020700000000000000" pitchFamily="18" charset="-128"/>
                <a:ea typeface="UD デジタル 教科書体 NK-B" panose="02020700000000000000" pitchFamily="18" charset="-128"/>
              </a:rPr>
              <a:t>担当相</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談支援専門員</a:t>
            </a:r>
            <a:r>
              <a:rPr kumimoji="1" lang="ja-JP" altLang="en-US" sz="2000" dirty="0">
                <a:latin typeface="UD デジタル 教科書体 NK-B" panose="02020700000000000000" pitchFamily="18" charset="-128"/>
                <a:ea typeface="UD デジタル 教科書体 NK-B" panose="02020700000000000000" pitchFamily="18" charset="-128"/>
              </a:rPr>
              <a:t>と一緒に考え対応を実践する。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u="sng"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④</a:t>
            </a:r>
            <a:r>
              <a:rPr kumimoji="1" lang="ja-JP" altLang="en-US" sz="2000" u="sng" dirty="0">
                <a:latin typeface="UD デジタル 教科書体 NK-B" panose="02020700000000000000" pitchFamily="18" charset="-128"/>
                <a:ea typeface="UD デジタル 教科書体 NK-B" panose="02020700000000000000" pitchFamily="18" charset="-128"/>
              </a:rPr>
              <a:t>主任相談支援専門員として、協議会や地域の体制整備等を含め、地域の</a:t>
            </a:r>
            <a:endParaRPr kumimoji="1" lang="en-US" altLang="ja-JP" sz="2000" u="sng"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u="sng" dirty="0">
                <a:latin typeface="UD デジタル 教科書体 NK-B" panose="02020700000000000000" pitchFamily="18" charset="-128"/>
                <a:ea typeface="UD デジタル 教科書体 NK-B" panose="02020700000000000000" pitchFamily="18" charset="-128"/>
              </a:rPr>
              <a:t>相談支援専門員の実践のリスクマネジメントを実施し、その支援者となる</a:t>
            </a:r>
            <a:r>
              <a:rPr kumimoji="1" lang="ja-JP" altLang="en-US" sz="2000" dirty="0">
                <a:latin typeface="UD デジタル 教科書体 NK-B" panose="02020700000000000000" pitchFamily="18" charset="-128"/>
                <a:ea typeface="UD デジタル 教科書体 NK-B" panose="02020700000000000000" pitchFamily="18" charset="-128"/>
              </a:rPr>
              <a:t>。</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⑤自分自身の実践や今の制度のあり方などを含め、常に立ち位置を振り返り、</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マンネリや満足に陥らないためのリスクマネジメントを図る。</a:t>
            </a:r>
            <a:endParaRPr kumimoji="1"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9" name="コンテンツ プレースホルダー 2"/>
          <p:cNvSpPr txBox="1">
            <a:spLocks/>
          </p:cNvSpPr>
          <p:nvPr/>
        </p:nvSpPr>
        <p:spPr>
          <a:xfrm>
            <a:off x="1543049" y="159471"/>
            <a:ext cx="6601710" cy="686378"/>
          </a:xfrm>
          <a:prstGeom prst="rect">
            <a:avLst/>
          </a:prstGeom>
          <a:noFill/>
          <a:ln w="22225">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lvl="0" indent="0">
              <a:buNone/>
            </a:pPr>
            <a:r>
              <a:rPr lang="ja-JP" altLang="en-US" dirty="0">
                <a:latin typeface="UD デジタル 教科書体 NK-B" panose="02020700000000000000" pitchFamily="18" charset="-128"/>
                <a:ea typeface="UD デジタル 教科書体 NK-B" panose="02020700000000000000" pitchFamily="18" charset="-128"/>
              </a:rPr>
              <a:t>主任相談支援専門員として（５つの視点）</a:t>
            </a:r>
            <a:endPar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p:cNvSpPr txBox="1"/>
          <p:nvPr/>
        </p:nvSpPr>
        <p:spPr>
          <a:xfrm rot="21015510">
            <a:off x="19212" y="138541"/>
            <a:ext cx="1669047"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この項のまとめ</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34</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40A93C6A-71E5-9DF0-2035-FD7045024642}"/>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2" name="角丸四角形 5">
            <a:extLst>
              <a:ext uri="{FF2B5EF4-FFF2-40B4-BE49-F238E27FC236}">
                <a16:creationId xmlns:a16="http://schemas.microsoft.com/office/drawing/2014/main" id="{2FFC1CC5-0D0B-AFDE-FC68-8F82CAF46201}"/>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154810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BF3D2-64C1-8BD6-E454-F27129AD9C0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E98FCF3-2D11-7071-5255-E89677370D30}"/>
              </a:ext>
            </a:extLst>
          </p:cNvPr>
          <p:cNvSpPr>
            <a:spLocks noGrp="1"/>
          </p:cNvSpPr>
          <p:nvPr>
            <p:ph idx="1"/>
          </p:nvPr>
        </p:nvSpPr>
        <p:spPr>
          <a:xfrm>
            <a:off x="530796" y="1005321"/>
            <a:ext cx="8377533" cy="5487554"/>
          </a:xfrm>
          <a:ln>
            <a:noFill/>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kumimoji="1" lang="ja-JP" altLang="en-US" sz="4400" dirty="0">
                <a:latin typeface="UD デジタル 教科書体 NK-B" panose="02020700000000000000" pitchFamily="18" charset="-128"/>
                <a:ea typeface="UD デジタル 教科書体 NK-B" panose="02020700000000000000" pitchFamily="18" charset="-128"/>
              </a:rPr>
              <a:t>ここまでの内容で、一旦、隣の方と話してみましょう　（</a:t>
            </a:r>
            <a:r>
              <a:rPr kumimoji="1" lang="en-US" altLang="ja-JP" sz="4400" dirty="0">
                <a:latin typeface="UD デジタル 教科書体 NK-B" panose="02020700000000000000" pitchFamily="18" charset="-128"/>
                <a:ea typeface="UD デジタル 教科書体 NK-B" panose="02020700000000000000" pitchFamily="18" charset="-128"/>
              </a:rPr>
              <a:t>5</a:t>
            </a:r>
            <a:r>
              <a:rPr kumimoji="1" lang="ja-JP" altLang="en-US" sz="4400" dirty="0">
                <a:latin typeface="UD デジタル 教科書体 NK-B" panose="02020700000000000000" pitchFamily="18" charset="-128"/>
                <a:ea typeface="UD デジタル 教科書体 NK-B" panose="02020700000000000000" pitchFamily="18" charset="-128"/>
              </a:rPr>
              <a:t>分）</a:t>
            </a:r>
            <a:endParaRPr kumimoji="1" lang="en-US" altLang="ja-JP" sz="4400" dirty="0">
              <a:latin typeface="UD デジタル 教科書体 NK-B" panose="02020700000000000000" pitchFamily="18" charset="-128"/>
              <a:ea typeface="UD デジタル 教科書体 NK-B" panose="02020700000000000000" pitchFamily="18" charset="-128"/>
            </a:endParaRPr>
          </a:p>
          <a:p>
            <a:pPr marL="0" indent="0" algn="ctr">
              <a:buNone/>
            </a:pP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400" dirty="0">
                <a:latin typeface="UD デジタル 教科書体 NK-B" panose="02020700000000000000" pitchFamily="18" charset="-128"/>
                <a:ea typeface="UD デジタル 教科書体 NK-B" panose="02020700000000000000" pitchFamily="18" charset="-128"/>
              </a:rPr>
              <a:t>〇　自分の事業所や法人の状況</a:t>
            </a:r>
            <a:endParaRPr kumimoji="1"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4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400" dirty="0">
                <a:latin typeface="UD デジタル 教科書体 NK-B" panose="02020700000000000000" pitchFamily="18" charset="-128"/>
                <a:ea typeface="UD デジタル 教科書体 NK-B" panose="02020700000000000000" pitchFamily="18" charset="-128"/>
              </a:rPr>
              <a:t>〇　充足・不足など気づいた点</a:t>
            </a:r>
            <a:endParaRPr kumimoji="1" lang="en-US" altLang="ja-JP" sz="4400"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a:extLst>
              <a:ext uri="{FF2B5EF4-FFF2-40B4-BE49-F238E27FC236}">
                <a16:creationId xmlns:a16="http://schemas.microsoft.com/office/drawing/2014/main" id="{D51C3E75-218F-AB5A-11B5-BADAA8BF4338}"/>
              </a:ext>
            </a:extLst>
          </p:cNvPr>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35</a:t>
            </a:fld>
            <a:endParaRPr lang="ja-JP" altLang="en-US" dirty="0">
              <a:solidFill>
                <a:prstClr val="black">
                  <a:tint val="75000"/>
                </a:prstClr>
              </a:solidFill>
            </a:endParaRPr>
          </a:p>
        </p:txBody>
      </p:sp>
      <p:sp>
        <p:nvSpPr>
          <p:cNvPr id="4" name="フッター プレースホルダー 3">
            <a:extLst>
              <a:ext uri="{FF2B5EF4-FFF2-40B4-BE49-F238E27FC236}">
                <a16:creationId xmlns:a16="http://schemas.microsoft.com/office/drawing/2014/main" id="{D3C79932-A6A2-81F6-E4FE-084F1DC1C257}"/>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85862544-476D-86E5-61A9-2EAC513261F9}"/>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961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739" y="1728788"/>
            <a:ext cx="8958262" cy="2757487"/>
          </a:xfrm>
        </p:spPr>
        <p:txBody>
          <a:bodyPr>
            <a:normAutofit/>
          </a:bodyPr>
          <a:lstStyle/>
          <a:p>
            <a:r>
              <a:rPr kumimoji="1" lang="ja-JP" altLang="en-US" sz="3600" dirty="0">
                <a:latin typeface="UD デジタル 教科書体 NK-B" panose="02020700000000000000" pitchFamily="18" charset="-128"/>
                <a:ea typeface="UD デジタル 教科書体 NK-B" panose="02020700000000000000" pitchFamily="18" charset="-128"/>
              </a:rPr>
              <a:t>３．利用者中心の</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福祉サービス提供とコンプライアンス</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１５：</a:t>
            </a:r>
            <a:r>
              <a:rPr kumimoji="1" lang="en-US" altLang="ja-JP" sz="3600" dirty="0">
                <a:latin typeface="UD デジタル 教科書体 NK-B" panose="02020700000000000000" pitchFamily="18" charset="-128"/>
                <a:ea typeface="UD デジタル 教科書体 NK-B" panose="02020700000000000000" pitchFamily="18" charset="-128"/>
              </a:rPr>
              <a:t>10</a:t>
            </a:r>
            <a:r>
              <a:rPr kumimoji="1" lang="ja-JP" altLang="en-US" sz="3600" dirty="0">
                <a:latin typeface="UD デジタル 教科書体 NK-B" panose="02020700000000000000" pitchFamily="18" charset="-128"/>
                <a:ea typeface="UD デジタル 教科書体 NK-B" panose="02020700000000000000" pitchFamily="18" charset="-128"/>
              </a:rPr>
              <a:t>～１５：４０</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36</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pic>
        <p:nvPicPr>
          <p:cNvPr id="3074" name="Picture 2" descr="ソース画像を表示">
            <a:extLst>
              <a:ext uri="{FF2B5EF4-FFF2-40B4-BE49-F238E27FC236}">
                <a16:creationId xmlns:a16="http://schemas.microsoft.com/office/drawing/2014/main" id="{FDE9AE23-ED19-4091-8E49-32852E136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536" y="4619134"/>
            <a:ext cx="2837451" cy="223886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5">
            <a:extLst>
              <a:ext uri="{FF2B5EF4-FFF2-40B4-BE49-F238E27FC236}">
                <a16:creationId xmlns:a16="http://schemas.microsoft.com/office/drawing/2014/main" id="{CECDB610-7B39-4504-FBC9-114C74AB33A7}"/>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latin typeface="UD デジタル 教科書体 NK-B" panose="02020700000000000000" pitchFamily="18" charset="-128"/>
                <a:ea typeface="UD デジタル 教科書体 NK-B" panose="02020700000000000000" pitchFamily="18" charset="-128"/>
              </a:rPr>
              <a:t>3</a:t>
            </a:r>
            <a:r>
              <a:rPr kumimoji="1" lang="ja-JP" altLang="en-US" sz="2400" dirty="0">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latin typeface="UD デジタル 教科書体 NK-B" panose="02020700000000000000" pitchFamily="18" charset="-128"/>
                <a:ea typeface="UD デジタル 教科書体 NK-B" panose="02020700000000000000" pitchFamily="18" charset="-128"/>
              </a:rPr>
              <a:t>　　　福祉サービス提供とコンプライアンス</a:t>
            </a:r>
          </a:p>
        </p:txBody>
      </p:sp>
    </p:spTree>
    <p:extLst>
      <p:ext uri="{BB962C8B-B14F-4D97-AF65-F5344CB8AC3E}">
        <p14:creationId xmlns:p14="http://schemas.microsoft.com/office/powerpoint/2010/main" val="301207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09074" y="2563317"/>
            <a:ext cx="7106275" cy="3533635"/>
          </a:xfrm>
        </p:spPr>
        <p:txBody>
          <a:bodyPr rtlCol="0"/>
          <a:lstStyle/>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（１）福祉サービスのコンプライアンス</a:t>
            </a:r>
          </a:p>
          <a:p>
            <a:pPr marL="0" indent="0" rtl="0">
              <a:buNone/>
            </a:pP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（２）相談支援事業所における指導監査</a:t>
            </a:r>
          </a:p>
          <a:p>
            <a:pPr rtl="0"/>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400" dirty="0">
                <a:latin typeface="UD デジタル 教科書体 NK-B" panose="02020700000000000000" pitchFamily="18" charset="-128"/>
                <a:ea typeface="UD デジタル 教科書体 NK-B" panose="02020700000000000000" pitchFamily="18" charset="-128"/>
              </a:rPr>
              <a:t>３．利用者中心の</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latin typeface="UD デジタル 教科書体 NK-B" panose="02020700000000000000" pitchFamily="18" charset="-128"/>
                <a:ea typeface="UD デジタル 教科書体 NK-B" panose="02020700000000000000" pitchFamily="18" charset="-128"/>
              </a:rPr>
              <a:t>　　　福祉サービス提供とコンプライアンス</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37</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58364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8220" y="65987"/>
            <a:ext cx="8208444" cy="8016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（１）福祉サービスのコンプライアンス</a:t>
            </a:r>
          </a:p>
        </p:txBody>
      </p:sp>
      <p:sp>
        <p:nvSpPr>
          <p:cNvPr id="8" name="コンテンツ プレースホルダー 7"/>
          <p:cNvSpPr>
            <a:spLocks noGrp="1"/>
          </p:cNvSpPr>
          <p:nvPr>
            <p:ph idx="1"/>
          </p:nvPr>
        </p:nvSpPr>
        <p:spPr>
          <a:xfrm>
            <a:off x="628648" y="1288763"/>
            <a:ext cx="8208443" cy="4354441"/>
          </a:xfrm>
        </p:spPr>
        <p:txBody>
          <a:bodyPr>
            <a:noAutofit/>
          </a:bodyPr>
          <a:lstStyle/>
          <a:p>
            <a:pPr marL="0" indent="0">
              <a:buNone/>
            </a:pPr>
            <a:r>
              <a:rPr lang="en-US" altLang="ja-JP" sz="2000" dirty="0">
                <a:latin typeface="UD デジタル 教科書体 NK-B" panose="02020700000000000000" pitchFamily="18" charset="-128"/>
                <a:ea typeface="UD デジタル 教科書体 NK-B" panose="02020700000000000000" pitchFamily="18" charset="-128"/>
              </a:rPr>
              <a:t>【</a:t>
            </a:r>
            <a:r>
              <a:rPr lang="ja-JP" altLang="en-US" sz="2000" dirty="0">
                <a:latin typeface="UD デジタル 教科書体 NK-B" panose="02020700000000000000" pitchFamily="18" charset="-128"/>
                <a:ea typeface="UD デジタル 教科書体 NK-B" panose="02020700000000000000" pitchFamily="18" charset="-128"/>
              </a:rPr>
              <a:t>コンプライアンスとは</a:t>
            </a:r>
            <a:r>
              <a:rPr lang="en-US" altLang="ja-JP" sz="2000" dirty="0">
                <a:latin typeface="UD デジタル 教科書体 NK-B" panose="02020700000000000000" pitchFamily="18" charset="-128"/>
                <a:ea typeface="UD デジタル 教科書体 NK-B" panose="02020700000000000000" pitchFamily="18" charset="-128"/>
              </a:rPr>
              <a:t>】</a:t>
            </a: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➢法人が（事業所が）、法令・規則を守るという「法令遵守」に加え、法の</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精神や社会規範、あるいは常識・良識に従うことをいう。</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➢法人の（事業所の）意思決定の結果うまくいっていれば問題は生じにくい。</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しかし、何らかの理由で、就業規則や法令などのルールや社会の規範を</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破って事業を運営（もしくは支援）をしてしまうことがある。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➢そのため、ルールや規範を守ること（コンプライアンス）とともに、それを監</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督・チェックする仕組み（ガバナンス：注）、さらに職員への教育が重要に</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なる。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4722829" y="6315826"/>
            <a:ext cx="41142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参考文献：福祉サービスの組織と経営（新・社会福祉士養成講座）</a:t>
            </a:r>
          </a:p>
        </p:txBody>
      </p:sp>
      <p:sp>
        <p:nvSpPr>
          <p:cNvPr id="10" name="テキスト ボックス 9"/>
          <p:cNvSpPr txBox="1"/>
          <p:nvPr/>
        </p:nvSpPr>
        <p:spPr>
          <a:xfrm>
            <a:off x="736245" y="5756580"/>
            <a:ext cx="8100846" cy="523220"/>
          </a:xfrm>
          <a:prstGeom prst="rect">
            <a:avLst/>
          </a:prstGeom>
          <a:noFill/>
        </p:spPr>
        <p:txBody>
          <a:bodyPr wrap="square" rtlCol="0">
            <a:spAutoFit/>
          </a:bodyPr>
          <a:lstStyle/>
          <a:p>
            <a:pPr lvl="0">
              <a:defRPr/>
            </a:pPr>
            <a:r>
              <a:rPr kumimoji="0" lang="ja-JP" altLang="en-US" sz="1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注）ガバナンスとは、法人が目的に沿って適切に経営できるようにすること、</a:t>
            </a:r>
            <a:r>
              <a:rPr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組織が健全な運営を行うために必要な管理体制</a:t>
            </a:r>
            <a:r>
              <a:rPr kumimoji="0" lang="ja-JP" altLang="en-US" sz="1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またはその仕組みのことをいう。</a:t>
            </a:r>
            <a:endParaRPr kumimoji="0" lang="en-US" altLang="ja-JP" sz="1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38</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D2992A83-2539-773C-A509-E173D703DF0B}"/>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角丸四角形 5">
            <a:extLst>
              <a:ext uri="{FF2B5EF4-FFF2-40B4-BE49-F238E27FC236}">
                <a16:creationId xmlns:a16="http://schemas.microsoft.com/office/drawing/2014/main" id="{EDCA3136-E047-E6A6-1E1C-9BF8838FFF25}"/>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545676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97584" y="1085851"/>
            <a:ext cx="7965649"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a:t>
            </a: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００６年（平成１８年）のコムスン事件（人員基準違反を繰り返し、事業全体が撤退となった事件）をきっかけに、福祉サービスにおいてもガバナンスとコンプライアンスの重要性が認識され、法律にも法令遵守規定が定められた。そして、法令遵守責任者の選任、法令遵守マニュアルの整備等の体制を整備することが求められるようになった。</a:t>
            </a: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a:t>
            </a: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法人（事業所）の自主性・主体性を活かすところに、コンプライアンスの問題が生じる。コンプライアンスを達成するためには、単に規制を強化するだけでなく、法人が自主的にガバナンスの確立や職員教育に努めることが必要</a:t>
            </a:r>
            <a:endPar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39</a:t>
            </a:fld>
            <a:endParaRPr kumimoji="1" lang="ja-JP" altLang="en-US">
              <a:solidFill>
                <a:prstClr val="black">
                  <a:tint val="75000"/>
                </a:prstClr>
              </a:solidFill>
            </a:endParaRPr>
          </a:p>
        </p:txBody>
      </p:sp>
      <p:sp>
        <p:nvSpPr>
          <p:cNvPr id="3" name="テキスト ボックス 2">
            <a:extLst>
              <a:ext uri="{FF2B5EF4-FFF2-40B4-BE49-F238E27FC236}">
                <a16:creationId xmlns:a16="http://schemas.microsoft.com/office/drawing/2014/main" id="{BAD08444-F5B9-1CA5-896E-2905618455E9}"/>
              </a:ext>
            </a:extLst>
          </p:cNvPr>
          <p:cNvSpPr txBox="1"/>
          <p:nvPr/>
        </p:nvSpPr>
        <p:spPr>
          <a:xfrm>
            <a:off x="4722829" y="6315826"/>
            <a:ext cx="411426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参考文献：福祉サービスの組織と経営（新・社会福祉士養成講座）</a:t>
            </a:r>
          </a:p>
        </p:txBody>
      </p:sp>
      <p:sp>
        <p:nvSpPr>
          <p:cNvPr id="6" name="フッター プレースホルダー 2">
            <a:extLst>
              <a:ext uri="{FF2B5EF4-FFF2-40B4-BE49-F238E27FC236}">
                <a16:creationId xmlns:a16="http://schemas.microsoft.com/office/drawing/2014/main" id="{DF7A49DC-78A3-A431-F93C-CA3412F0DD75}"/>
              </a:ext>
            </a:extLst>
          </p:cNvPr>
          <p:cNvSpPr>
            <a:spLocks noGrp="1"/>
          </p:cNvSpPr>
          <p:nvPr>
            <p:ph type="ftr" sz="quarter" idx="3"/>
          </p:nvPr>
        </p:nvSpPr>
        <p:spPr>
          <a:xfrm>
            <a:off x="-1" y="6592825"/>
            <a:ext cx="3086100" cy="282266"/>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9" name="角丸四角形 5">
            <a:extLst>
              <a:ext uri="{FF2B5EF4-FFF2-40B4-BE49-F238E27FC236}">
                <a16:creationId xmlns:a16="http://schemas.microsoft.com/office/drawing/2014/main" id="{BF0E059F-8326-606C-9448-577BD171D4F6}"/>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42874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8161" y="912926"/>
            <a:ext cx="8494147" cy="5616922"/>
          </a:xfrm>
          <a:prstGeom prst="rect">
            <a:avLst/>
          </a:prstGeom>
          <a:noFill/>
        </p:spPr>
        <p:txBody>
          <a:bodyPr wrap="square" rtlCol="0">
            <a:spAutoFit/>
          </a:bodyPr>
          <a:lstStyle/>
          <a:p>
            <a:pPr defTabSz="457200">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獲得目標</a:t>
            </a: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p>
          <a:p>
            <a:pPr defTabSz="457200">
              <a:lnSpc>
                <a:spcPts val="554"/>
              </a:lnSpc>
              <a:defRPr/>
            </a:pPr>
            <a:endPar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事業所の適正な運営等を図るための</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「人事管理」</a:t>
            </a:r>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「経営管理」</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に関する知識</a:t>
            </a:r>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を理解する</a:t>
            </a:r>
            <a:endParaRPr lang="ja-JP" altLang="ja-JP" dirty="0">
              <a:solidFill>
                <a:prstClr val="black"/>
              </a:solidFill>
              <a:latin typeface="UD デジタル 教科書体 NK-B" panose="02020700000000000000" pitchFamily="18" charset="-128"/>
              <a:ea typeface="UD デジタル 教科書体 NK-B" panose="02020700000000000000" pitchFamily="18" charset="-128"/>
            </a:endParaRPr>
          </a:p>
          <a:p>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相談支援を実践する上で発生する</a:t>
            </a:r>
            <a:r>
              <a:rPr lang="ja-JP" altLang="ja-JP" dirty="0">
                <a:solidFill>
                  <a:srgbClr val="FF0000"/>
                </a:solidFill>
                <a:latin typeface="UD デジタル 教科書体 NK-B" panose="02020700000000000000" pitchFamily="18" charset="-128"/>
                <a:ea typeface="UD デジタル 教科書体 NK-B" panose="02020700000000000000" pitchFamily="18" charset="-128"/>
              </a:rPr>
              <a:t>リスク</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に対して、組織や地域として対応する仕組みの構築に必要な知識及び技術を</a:t>
            </a:r>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修得</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する</a:t>
            </a:r>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pPr defTabSz="457200">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defTabSz="457200">
              <a:defRPr/>
            </a:pP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講義の内容</a:t>
            </a:r>
            <a:r>
              <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○組</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織・事業所の適正な運営等を実施するため、相談支援のミッションにそった「運営管理」に関連する基本知識の習得を図る。</a:t>
            </a:r>
          </a:p>
          <a:p>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相談支援を実践する上で発生するリスクに対して、組織や地域として対応する仕組みの構築に必要な知識及び技術を獲得する。</a:t>
            </a:r>
          </a:p>
          <a:p>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r>
              <a:rPr lang="ja-JP" altLang="en-US" dirty="0">
                <a:solidFill>
                  <a:prstClr val="black"/>
                </a:solidFill>
                <a:latin typeface="UD デジタル 教科書体 NK-B" panose="02020700000000000000" pitchFamily="18" charset="-128"/>
                <a:ea typeface="UD デジタル 教科書体 NK-B" panose="02020700000000000000" pitchFamily="18" charset="-128"/>
              </a:rPr>
              <a:t>○</a:t>
            </a:r>
            <a:r>
              <a:rPr lang="ja-JP" altLang="ja-JP" dirty="0">
                <a:solidFill>
                  <a:prstClr val="black"/>
                </a:solidFill>
                <a:latin typeface="UD デジタル 教科書体 NK-B" panose="02020700000000000000" pitchFamily="18" charset="-128"/>
                <a:ea typeface="UD デジタル 教科書体 NK-B" panose="02020700000000000000" pitchFamily="18" charset="-128"/>
              </a:rPr>
              <a:t>講義内容を確認する中で、日常業務を振り返り課題や対応を図るべき所を確認し、自事業所に持ち帰り改善や実践につなげる。</a:t>
            </a: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endParaRPr>
          </a:p>
          <a:p>
            <a:pPr marL="408853" indent="-408853" defTabSz="457200">
              <a:defRPr/>
            </a:pPr>
            <a:r>
              <a:rPr lang="ja-JP" altLang="en-US" sz="2000"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　</a:t>
            </a:r>
          </a:p>
        </p:txBody>
      </p:sp>
      <p:sp>
        <p:nvSpPr>
          <p:cNvPr id="3" name="テキスト ボックス 2"/>
          <p:cNvSpPr txBox="1"/>
          <p:nvPr/>
        </p:nvSpPr>
        <p:spPr>
          <a:xfrm>
            <a:off x="517396" y="161591"/>
            <a:ext cx="6272024" cy="490134"/>
          </a:xfrm>
          <a:prstGeom prst="rect">
            <a:avLst/>
          </a:prstGeom>
          <a:noFill/>
        </p:spPr>
        <p:txBody>
          <a:bodyPr wrap="square" rtlCol="0">
            <a:spAutoFit/>
          </a:bodyPr>
          <a:lstStyle/>
          <a:p>
            <a:pPr defTabSz="457200">
              <a:defRPr/>
            </a:pPr>
            <a:r>
              <a:rPr lang="ja-JP" altLang="en-US" sz="2585"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本科目の講義の内容と獲得目標</a:t>
            </a:r>
          </a:p>
        </p:txBody>
      </p:sp>
      <p:cxnSp>
        <p:nvCxnSpPr>
          <p:cNvPr id="6" name="直線コネクタ 5"/>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4</a:t>
            </a:fld>
            <a:endParaRPr kumimoji="1" lang="ja-JP" altLang="en-US">
              <a:solidFill>
                <a:prstClr val="black">
                  <a:tint val="75000"/>
                </a:prstClr>
              </a:solidFill>
            </a:endParaRPr>
          </a:p>
        </p:txBody>
      </p:sp>
      <p:sp>
        <p:nvSpPr>
          <p:cNvPr id="7" name="フッター プレースホルダー 1">
            <a:extLst>
              <a:ext uri="{FF2B5EF4-FFF2-40B4-BE49-F238E27FC236}">
                <a16:creationId xmlns:a16="http://schemas.microsoft.com/office/drawing/2014/main" id="{E1AE7420-0A98-4330-90D6-F495633EE03B}"/>
              </a:ext>
            </a:extLst>
          </p:cNvPr>
          <p:cNvSpPr>
            <a:spLocks noGrp="1"/>
          </p:cNvSpPr>
          <p:nvPr>
            <p:ph type="ftr" sz="quarter" idx="3"/>
          </p:nvPr>
        </p:nvSpPr>
        <p:spPr>
          <a:xfrm>
            <a:off x="0" y="6479860"/>
            <a:ext cx="7965831" cy="365267"/>
          </a:xfrm>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r>
              <a:rPr kumimoji="1" lang="ja-JP" altLang="en-US" sz="1000" i="0" dirty="0">
                <a:latin typeface="UD デジタル 教科書体 NK-B" panose="02020700000000000000" pitchFamily="18" charset="-128"/>
                <a:ea typeface="UD デジタル 教科書体 NK-B" panose="02020700000000000000" pitchFamily="18" charset="-128"/>
              </a:rPr>
              <a:t>資料より</a:t>
            </a:r>
          </a:p>
        </p:txBody>
      </p:sp>
    </p:spTree>
    <p:extLst>
      <p:ext uri="{BB962C8B-B14F-4D97-AF65-F5344CB8AC3E}">
        <p14:creationId xmlns:p14="http://schemas.microsoft.com/office/powerpoint/2010/main" val="221221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3"/>
          <p:cNvGraphicFramePr>
            <a:graphicFrameLocks noGrp="1"/>
          </p:cNvGraphicFramePr>
          <p:nvPr>
            <p:ph idx="1"/>
            <p:extLst>
              <p:ext uri="{D42A27DB-BD31-4B8C-83A1-F6EECF244321}">
                <p14:modId xmlns:p14="http://schemas.microsoft.com/office/powerpoint/2010/main" val="3081666277"/>
              </p:ext>
            </p:extLst>
          </p:nvPr>
        </p:nvGraphicFramePr>
        <p:xfrm>
          <a:off x="628649" y="1825625"/>
          <a:ext cx="80475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タイトル 1"/>
          <p:cNvSpPr>
            <a:spLocks noGrp="1"/>
          </p:cNvSpPr>
          <p:nvPr>
            <p:ph type="title"/>
          </p:nvPr>
        </p:nvSpPr>
        <p:spPr>
          <a:xfrm>
            <a:off x="415637" y="0"/>
            <a:ext cx="7886700" cy="995044"/>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法令を遵守するということ</a:t>
            </a:r>
          </a:p>
        </p:txBody>
      </p:sp>
      <p:sp>
        <p:nvSpPr>
          <p:cNvPr id="4" name="スライド番号プレースホルダー 3"/>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40</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C551C9DE-58F8-7394-1855-BBC19C6B24E4}"/>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0465690-0604-7AAE-8BD9-17FD34571F6E}"/>
              </a:ext>
            </a:extLst>
          </p:cNvPr>
          <p:cNvSpPr/>
          <p:nvPr/>
        </p:nvSpPr>
        <p:spPr>
          <a:xfrm>
            <a:off x="730507" y="5139786"/>
            <a:ext cx="7390614" cy="558717"/>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教育　（法令遵守の意味を実践から理解）</a:t>
            </a:r>
          </a:p>
        </p:txBody>
      </p:sp>
      <p:sp>
        <p:nvSpPr>
          <p:cNvPr id="8" name="角丸四角形 5">
            <a:extLst>
              <a:ext uri="{FF2B5EF4-FFF2-40B4-BE49-F238E27FC236}">
                <a16:creationId xmlns:a16="http://schemas.microsoft.com/office/drawing/2014/main" id="{0081C3E6-4892-0CD0-A23B-161DB9CE26EA}"/>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1243160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778" y="209461"/>
            <a:ext cx="7886700" cy="538431"/>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専門職倫理の確立</a:t>
            </a:r>
          </a:p>
        </p:txBody>
      </p:sp>
      <p:sp>
        <p:nvSpPr>
          <p:cNvPr id="3" name="コンテンツ プレースホルダー 2"/>
          <p:cNvSpPr>
            <a:spLocks noGrp="1"/>
          </p:cNvSpPr>
          <p:nvPr>
            <p:ph idx="1"/>
          </p:nvPr>
        </p:nvSpPr>
        <p:spPr>
          <a:xfrm>
            <a:off x="1348032" y="1926959"/>
            <a:ext cx="7167317" cy="3063660"/>
          </a:xfrm>
        </p:spPr>
        <p:txBody>
          <a:bodyPr>
            <a:normAutofit/>
          </a:bodyPr>
          <a:lstStyle/>
          <a:p>
            <a:pPr marL="0" indent="0">
              <a:buNone/>
            </a:pPr>
            <a:r>
              <a:rPr kumimoji="1" lang="ja-JP" altLang="en-US" sz="2400" dirty="0">
                <a:latin typeface="UD デジタル 教科書体 NK-B" panose="02020700000000000000" pitchFamily="18" charset="-128"/>
                <a:ea typeface="UD デジタル 教科書体 NK-B" panose="02020700000000000000" pitchFamily="18" charset="-128"/>
              </a:rPr>
              <a:t>➢仲間内倫理を排除し、専門職倫理を確立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誤った使命感、目標設定</a:t>
            </a:r>
            <a:r>
              <a:rPr lang="ja-JP" altLang="en-US" sz="1800" dirty="0">
                <a:latin typeface="UD デジタル 教科書体 NK-B" panose="02020700000000000000" pitchFamily="18" charset="-128"/>
                <a:ea typeface="UD デジタル 教科書体 NK-B" panose="02020700000000000000" pitchFamily="18" charset="-128"/>
              </a:rPr>
              <a:t>が人権侵害のはじまり</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➢専門職に不可欠な</a:t>
            </a:r>
            <a:r>
              <a:rPr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専門職倫理</a:t>
            </a:r>
            <a:endParaRPr lang="en-US" altLang="ja-JP" sz="24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専門職の使命、目標と専門的な</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事実の達成</a:t>
            </a:r>
            <a:endParaRPr lang="en-US" altLang="ja-JP" sz="18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　　　　その達成のための</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行動規範</a:t>
            </a:r>
            <a:r>
              <a:rPr lang="ja-JP" altLang="en-US" sz="1800" dirty="0">
                <a:latin typeface="UD デジタル 教科書体 NK-B" panose="02020700000000000000" pitchFamily="18" charset="-128"/>
                <a:ea typeface="UD デジタル 教科書体 NK-B" panose="02020700000000000000" pitchFamily="18" charset="-128"/>
              </a:rPr>
              <a:t>が専門職倫理</a:t>
            </a:r>
            <a:endParaRPr lang="en-US" altLang="ja-JP" sz="1800" dirty="0">
              <a:latin typeface="UD デジタル 教科書体 NK-B" panose="02020700000000000000" pitchFamily="18" charset="-128"/>
              <a:ea typeface="UD デジタル 教科書体 NK-B" panose="02020700000000000000" pitchFamily="18" charset="-128"/>
            </a:endParaRPr>
          </a:p>
        </p:txBody>
      </p:sp>
      <p:sp>
        <p:nvSpPr>
          <p:cNvPr id="4" name="AutoShape 6"/>
          <p:cNvSpPr>
            <a:spLocks noChangeArrowheads="1"/>
          </p:cNvSpPr>
          <p:nvPr/>
        </p:nvSpPr>
        <p:spPr bwMode="auto">
          <a:xfrm>
            <a:off x="1285874" y="3690552"/>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AutoShape 4"/>
          <p:cNvSpPr>
            <a:spLocks noChangeArrowheads="1"/>
          </p:cNvSpPr>
          <p:nvPr/>
        </p:nvSpPr>
        <p:spPr bwMode="auto">
          <a:xfrm>
            <a:off x="342900" y="4990619"/>
            <a:ext cx="8678550" cy="952981"/>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専門職は、専門知識や技能と厳格な倫理に基づいて誠実に</a:t>
            </a:r>
            <a:endPar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職務を遂行することで初めて社会から信任を得ることができる</a:t>
            </a:r>
            <a:endPar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9" name="スライド番号プレースホルダー 8"/>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41</a:t>
            </a:fld>
            <a:endParaRPr kumimoji="1" lang="ja-JP" altLang="en-US">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sz="1000" i="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7" name="直線コネクタ 6">
            <a:extLst>
              <a:ext uri="{FF2B5EF4-FFF2-40B4-BE49-F238E27FC236}">
                <a16:creationId xmlns:a16="http://schemas.microsoft.com/office/drawing/2014/main" id="{7CDB4BED-6C88-8878-11F2-EDCC6A2AACEF}"/>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角丸四角形 5">
            <a:extLst>
              <a:ext uri="{FF2B5EF4-FFF2-40B4-BE49-F238E27FC236}">
                <a16:creationId xmlns:a16="http://schemas.microsoft.com/office/drawing/2014/main" id="{6D60E213-8057-1E4B-0046-F23833724CD3}"/>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3321472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06907" y="0"/>
            <a:ext cx="8208443" cy="961533"/>
          </a:xfrm>
        </p:spPr>
        <p:txBody>
          <a:bodyPr>
            <a:normAutofit/>
          </a:bodyPr>
          <a:lstStyle/>
          <a:p>
            <a:pPr eaLnBrk="1" hangingPunct="1">
              <a:defRPr/>
            </a:pPr>
            <a:r>
              <a:rPr lang="ja-JP" altLang="en-US" sz="2800" dirty="0">
                <a:solidFill>
                  <a:schemeClr val="tx2">
                    <a:lumMod val="50000"/>
                  </a:schemeClr>
                </a:solidFill>
                <a:latin typeface="UD デジタル 教科書体 NK-B" panose="02020700000000000000" pitchFamily="18" charset="-128"/>
                <a:ea typeface="UD デジタル 教科書体 NK-B" panose="02020700000000000000" pitchFamily="18" charset="-128"/>
              </a:rPr>
              <a:t>「思い、願い⇒期待」と制度的環境</a:t>
            </a:r>
          </a:p>
        </p:txBody>
      </p:sp>
      <p:sp>
        <p:nvSpPr>
          <p:cNvPr id="11268" name="Rectangle 3"/>
          <p:cNvSpPr>
            <a:spLocks noGrp="1" noChangeArrowheads="1"/>
          </p:cNvSpPr>
          <p:nvPr>
            <p:ph idx="1"/>
          </p:nvPr>
        </p:nvSpPr>
        <p:spPr>
          <a:xfrm>
            <a:off x="628650" y="1300899"/>
            <a:ext cx="7886700" cy="4876064"/>
          </a:xfrm>
        </p:spPr>
        <p:txBody>
          <a:bodyPr>
            <a:normAutofit/>
          </a:bodyPr>
          <a:lstStyle/>
          <a:p>
            <a:pPr lvl="1" eaLnBrk="1" hangingPunct="1">
              <a:lnSpc>
                <a:spcPct val="90000"/>
              </a:lnSpc>
              <a:buFont typeface="Wingdings" pitchFamily="2" charset="2"/>
              <a:buNone/>
            </a:pPr>
            <a:r>
              <a:rPr lang="ja-JP" altLang="en-US" dirty="0">
                <a:latin typeface="UD デジタル 教科書体 NK-B" panose="02020700000000000000" pitchFamily="18" charset="-128"/>
                <a:ea typeface="UD デジタル 教科書体 NK-B" panose="02020700000000000000" pitchFamily="18" charset="-128"/>
              </a:rPr>
              <a:t>➢「思いや願い」と「情報」が統合され</a:t>
            </a:r>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「期待」</a:t>
            </a:r>
            <a:r>
              <a:rPr lang="ja-JP" altLang="en-US" dirty="0">
                <a:latin typeface="UD デジタル 教科書体 NK-B" panose="02020700000000000000" pitchFamily="18" charset="-128"/>
                <a:ea typeface="UD デジタル 教科書体 NK-B" panose="02020700000000000000" pitchFamily="18" charset="-128"/>
              </a:rPr>
              <a:t>に</a:t>
            </a: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→サービスへの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情報量</a:t>
            </a: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選択肢</a:t>
            </a:r>
            <a:r>
              <a:rPr lang="ja-JP" altLang="en-US" sz="1800" b="1" dirty="0">
                <a:latin typeface="UD デジタル 教科書体 NK-B" panose="02020700000000000000" pitchFamily="18" charset="-128"/>
                <a:ea typeface="UD デジタル 教科書体 NK-B" panose="02020700000000000000" pitchFamily="18" charset="-128"/>
              </a:rPr>
              <a:t>と利用者の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生活環境</a:t>
            </a:r>
            <a:r>
              <a:rPr lang="ja-JP" altLang="en-US" sz="1800" b="1" dirty="0">
                <a:latin typeface="UD デジタル 教科書体 NK-B" panose="02020700000000000000" pitchFamily="18" charset="-128"/>
                <a:ea typeface="UD デジタル 教科書体 NK-B" panose="02020700000000000000" pitchFamily="18" charset="-128"/>
              </a:rPr>
              <a:t>が影響</a:t>
            </a:r>
            <a:endParaRPr lang="ja-JP" altLang="en-US" sz="1800" b="1" dirty="0">
              <a:solidFill>
                <a:schemeClr val="folHlink"/>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dirty="0">
                <a:latin typeface="UD デジタル 教科書体 NK-B" panose="02020700000000000000" pitchFamily="18" charset="-128"/>
                <a:ea typeface="UD デジタル 教科書体 NK-B" panose="02020700000000000000" pitchFamily="18" charset="-128"/>
              </a:rPr>
              <a:t>　　</a:t>
            </a:r>
            <a:endParaRPr lang="en-US" altLang="ja-JP" sz="2400"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dirty="0">
                <a:latin typeface="UD デジタル 教科書体 NK-B" panose="02020700000000000000" pitchFamily="18" charset="-128"/>
                <a:ea typeface="UD デジタル 教科書体 NK-B" panose="02020700000000000000" pitchFamily="18" charset="-128"/>
              </a:rPr>
              <a:t>　　　➢期待が</a:t>
            </a:r>
            <a:r>
              <a:rPr lang="ja-JP" altLang="en-US" sz="2400" b="1" dirty="0">
                <a:solidFill>
                  <a:srgbClr val="FF0000"/>
                </a:solidFill>
                <a:latin typeface="UD デジタル 教科書体 NK-B" panose="02020700000000000000" pitchFamily="18" charset="-128"/>
                <a:ea typeface="UD デジタル 教科書体 NK-B" panose="02020700000000000000" pitchFamily="18" charset="-128"/>
              </a:rPr>
              <a:t>「満足・不満足」</a:t>
            </a:r>
            <a:r>
              <a:rPr lang="ja-JP" altLang="en-US" sz="2400" dirty="0">
                <a:latin typeface="UD デジタル 教科書体 NK-B" panose="02020700000000000000" pitchFamily="18" charset="-128"/>
                <a:ea typeface="UD デジタル 教科書体 NK-B" panose="02020700000000000000" pitchFamily="18" charset="-128"/>
              </a:rPr>
              <a:t>を生み出す</a:t>
            </a:r>
            <a:endParaRPr lang="ja-JP" altLang="en-US" sz="2400" dirty="0">
              <a:solidFill>
                <a:schemeClr val="tx2"/>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→生活レベルの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困り感</a:t>
            </a:r>
            <a:r>
              <a:rPr lang="ja-JP" altLang="en-US" sz="1800" b="1" dirty="0">
                <a:latin typeface="UD デジタル 教科書体 NK-B" panose="02020700000000000000" pitchFamily="18" charset="-128"/>
                <a:ea typeface="UD デジタル 教科書体 NK-B" panose="02020700000000000000" pitchFamily="18" charset="-128"/>
              </a:rPr>
              <a:t>と</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制度的制約や限界</a:t>
            </a:r>
            <a:r>
              <a:rPr lang="ja-JP" altLang="en-US" sz="1800" b="1" dirty="0">
                <a:latin typeface="UD デジタル 教科書体 NK-B" panose="02020700000000000000" pitchFamily="18" charset="-128"/>
                <a:ea typeface="UD デジタル 教科書体 NK-B" panose="02020700000000000000" pitchFamily="18" charset="-128"/>
              </a:rPr>
              <a:t>が相互作用</a:t>
            </a:r>
            <a:endParaRPr lang="ja-JP" altLang="en-US" sz="2400" b="1" dirty="0">
              <a:solidFill>
                <a:schemeClr val="folHlink"/>
              </a:solidFill>
              <a:latin typeface="UD デジタル 教科書体 NK-B" panose="02020700000000000000" pitchFamily="18" charset="-128"/>
              <a:ea typeface="UD デジタル 教科書体 NK-B" panose="02020700000000000000" pitchFamily="18" charset="-128"/>
            </a:endParaRPr>
          </a:p>
        </p:txBody>
      </p:sp>
      <p:sp>
        <p:nvSpPr>
          <p:cNvPr id="394244" name="AutoShape 4"/>
          <p:cNvSpPr>
            <a:spLocks noChangeArrowheads="1"/>
          </p:cNvSpPr>
          <p:nvPr/>
        </p:nvSpPr>
        <p:spPr bwMode="auto">
          <a:xfrm>
            <a:off x="1319753" y="5367572"/>
            <a:ext cx="6136849" cy="62865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何よりも</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「期待と限界」</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を対立軸に置かない！</a:t>
            </a:r>
          </a:p>
        </p:txBody>
      </p:sp>
      <p:sp>
        <p:nvSpPr>
          <p:cNvPr id="394245" name="Rectangle 5"/>
          <p:cNvSpPr>
            <a:spLocks noChangeArrowheads="1"/>
          </p:cNvSpPr>
          <p:nvPr/>
        </p:nvSpPr>
        <p:spPr bwMode="auto">
          <a:xfrm>
            <a:off x="1943100" y="3974306"/>
            <a:ext cx="5429250" cy="1200150"/>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 </a:t>
            </a: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管理職に求められることは、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「無限で、多様な期待」の背景を理解し、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「情報提供」</a:t>
            </a: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「説明責任」</a:t>
            </a:r>
            <a:r>
              <a:rPr kumimoji="0" lang="ja-JP" altLang="en-US" sz="2000" b="0" i="0" u="none" strike="noStrike" kern="1200" cap="none" spc="0" normalizeH="0" baseline="0" noProof="0" dirty="0">
                <a:ln>
                  <a:noFill/>
                </a:ln>
                <a:effectLst/>
                <a:uLnTx/>
                <a:uFillTx/>
                <a:latin typeface="UD デジタル 教科書体 NK-B" panose="02020700000000000000" pitchFamily="18" charset="-128"/>
                <a:ea typeface="UD デジタル 教科書体 NK-B" panose="02020700000000000000" pitchFamily="18" charset="-128"/>
              </a:rPr>
              <a:t>と</a:t>
            </a:r>
            <a:r>
              <a:rPr kumimoji="0" lang="ja-JP" altLang="en-US" sz="20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「説明と合意」</a:t>
            </a:r>
          </a:p>
        </p:txBody>
      </p:sp>
      <p:sp>
        <p:nvSpPr>
          <p:cNvPr id="3" name="スライド番号プレースホルダー 2"/>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42</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5DA77792-343E-2412-E9ED-AEB94A4388C8}"/>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5" name="AutoShape 6">
            <a:extLst>
              <a:ext uri="{FF2B5EF4-FFF2-40B4-BE49-F238E27FC236}">
                <a16:creationId xmlns:a16="http://schemas.microsoft.com/office/drawing/2014/main" id="{6AB6C693-D7A6-89A1-BB37-CDD14A61F6E3}"/>
              </a:ext>
            </a:extLst>
          </p:cNvPr>
          <p:cNvSpPr>
            <a:spLocks noChangeArrowheads="1"/>
          </p:cNvSpPr>
          <p:nvPr/>
        </p:nvSpPr>
        <p:spPr bwMode="auto">
          <a:xfrm>
            <a:off x="1428750" y="4086225"/>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FF"/>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角丸四角形 5">
            <a:extLst>
              <a:ext uri="{FF2B5EF4-FFF2-40B4-BE49-F238E27FC236}">
                <a16:creationId xmlns:a16="http://schemas.microsoft.com/office/drawing/2014/main" id="{46B933A1-4406-068C-A815-39C23A839821}"/>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023055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40056" y="110867"/>
            <a:ext cx="6271830" cy="851780"/>
          </a:xfrm>
        </p:spPr>
        <p:txBody>
          <a:bodyPr>
            <a:normAutofit/>
          </a:bodyPr>
          <a:lstStyle/>
          <a:p>
            <a:pPr eaLnBrk="1" hangingPunct="1">
              <a:defRPr/>
            </a:pPr>
            <a:r>
              <a:rPr lang="ja-JP" altLang="en-US" sz="2800" dirty="0">
                <a:solidFill>
                  <a:schemeClr val="tx2">
                    <a:lumMod val="50000"/>
                  </a:schemeClr>
                </a:solidFill>
                <a:latin typeface="UD デジタル 教科書体 NK-B" panose="02020700000000000000" pitchFamily="18" charset="-128"/>
                <a:ea typeface="UD デジタル 教科書体 NK-B" panose="02020700000000000000" pitchFamily="18" charset="-128"/>
              </a:rPr>
              <a:t>「サービス評価」が検証の機会提供</a:t>
            </a:r>
          </a:p>
        </p:txBody>
      </p:sp>
      <p:sp>
        <p:nvSpPr>
          <p:cNvPr id="11268" name="Rectangle 3"/>
          <p:cNvSpPr>
            <a:spLocks noGrp="1" noChangeArrowheads="1"/>
          </p:cNvSpPr>
          <p:nvPr>
            <p:ph idx="1"/>
          </p:nvPr>
        </p:nvSpPr>
        <p:spPr>
          <a:xfrm>
            <a:off x="880110" y="1041163"/>
            <a:ext cx="8263890" cy="3499001"/>
          </a:xfrm>
        </p:spPr>
        <p:txBody>
          <a:bodyPr>
            <a:normAutofit lnSpcReduction="10000"/>
          </a:bodyPr>
          <a:lstStyle/>
          <a:p>
            <a:pPr lvl="1" eaLnBrk="1" hangingPunct="1">
              <a:lnSpc>
                <a:spcPct val="90000"/>
              </a:lnSpc>
              <a:buFont typeface="Wingdings" pitchFamily="2" charset="2"/>
              <a:buNone/>
            </a:pPr>
            <a:r>
              <a:rPr lang="ja-JP" altLang="en-US" dirty="0">
                <a:latin typeface="UD デジタル 教科書体 NK-B" panose="02020700000000000000" pitchFamily="18" charset="-128"/>
                <a:ea typeface="UD デジタル 教科書体 NK-B" panose="02020700000000000000" pitchFamily="18" charset="-128"/>
              </a:rPr>
              <a:t>➢「自己評価」は</a:t>
            </a:r>
            <a:r>
              <a:rPr lang="ja-JP" altLang="en-US"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「ふりかえり」</a:t>
            </a:r>
            <a:r>
              <a:rPr lang="ja-JP" altLang="en-US" dirty="0">
                <a:latin typeface="UD デジタル 教科書体 NK-B" panose="02020700000000000000" pitchFamily="18" charset="-128"/>
                <a:ea typeface="UD デジタル 教科書体 NK-B" panose="02020700000000000000" pitchFamily="18" charset="-128"/>
              </a:rPr>
              <a:t>のための絶好の機会</a:t>
            </a:r>
          </a:p>
          <a:p>
            <a:pPr eaLnBrk="1" hangingPunct="1">
              <a:lnSpc>
                <a:spcPct val="90000"/>
              </a:lnSpc>
              <a:buFont typeface="Wingdings" pitchFamily="2" charset="2"/>
              <a:buNone/>
            </a:pPr>
            <a:r>
              <a:rPr lang="ja-JP" altLang="en-US" sz="2400" b="1"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→課題の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発見</a:t>
            </a: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共有</a:t>
            </a:r>
            <a:r>
              <a:rPr lang="ja-JP" altLang="en-US" sz="1800" b="1" dirty="0">
                <a:latin typeface="UD デジタル 教科書体 NK-B" panose="02020700000000000000" pitchFamily="18" charset="-128"/>
                <a:ea typeface="UD デジタル 教科書体 NK-B" panose="02020700000000000000" pitchFamily="18" charset="-128"/>
              </a:rPr>
              <a:t>、課題解決への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連携</a:t>
            </a:r>
            <a:r>
              <a:rPr lang="ja-JP" altLang="en-US" sz="1800" b="1" dirty="0">
                <a:latin typeface="UD デジタル 教科書体 NK-B" panose="02020700000000000000" pitchFamily="18" charset="-128"/>
                <a:ea typeface="UD デジタル 教科書体 NK-B" panose="02020700000000000000" pitchFamily="18" charset="-128"/>
              </a:rPr>
              <a:t>、</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協働</a:t>
            </a:r>
            <a:r>
              <a:rPr lang="ja-JP" altLang="en-US" sz="1800" b="1" dirty="0">
                <a:latin typeface="UD デジタル 教科書体 NK-B" panose="02020700000000000000" pitchFamily="18" charset="-128"/>
                <a:ea typeface="UD デジタル 教科書体 NK-B" panose="02020700000000000000" pitchFamily="18" charset="-128"/>
              </a:rPr>
              <a:t>ができる手法</a:t>
            </a:r>
            <a:endParaRPr lang="ja-JP" altLang="en-US" sz="1800" b="1" dirty="0">
              <a:solidFill>
                <a:schemeClr val="folHlink"/>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a:t>
            </a:r>
            <a:endParaRPr lang="en-US" altLang="ja-JP" sz="2400"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dirty="0">
                <a:latin typeface="UD デジタル 教科書体 NK-B" panose="02020700000000000000" pitchFamily="18" charset="-128"/>
                <a:ea typeface="UD デジタル 教科書体 NK-B" panose="02020700000000000000" pitchFamily="18" charset="-128"/>
              </a:rPr>
              <a:t>　　➢「利用者評価」は</a:t>
            </a:r>
            <a:r>
              <a:rPr lang="ja-JP" altLang="en-US" sz="2400"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「気づき」</a:t>
            </a:r>
            <a:r>
              <a:rPr lang="ja-JP" altLang="en-US" sz="2400" dirty="0">
                <a:latin typeface="UD デジタル 教科書体 NK-B" panose="02020700000000000000" pitchFamily="18" charset="-128"/>
                <a:ea typeface="UD デジタル 教科書体 NK-B" panose="02020700000000000000" pitchFamily="18" charset="-128"/>
              </a:rPr>
              <a:t>のための絶好の機会</a:t>
            </a:r>
            <a:endParaRPr lang="ja-JP" altLang="en-US" sz="2400" dirty="0">
              <a:solidFill>
                <a:schemeClr val="tx2"/>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r>
              <a:rPr lang="ja-JP" altLang="en-US" sz="2400" b="1"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→利用者の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真の思い、願い</a:t>
            </a:r>
            <a:r>
              <a:rPr lang="ja-JP" altLang="en-US" sz="1800" b="1" dirty="0">
                <a:latin typeface="UD デジタル 教科書体 NK-B" panose="02020700000000000000" pitchFamily="18" charset="-128"/>
                <a:ea typeface="UD デジタル 教科書体 NK-B" panose="02020700000000000000" pitchFamily="18" charset="-128"/>
              </a:rPr>
              <a:t>が表出できる手法</a:t>
            </a:r>
            <a:endParaRPr lang="en-US" altLang="ja-JP" sz="1800" b="1"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endParaRPr lang="en-US" altLang="ja-JP" sz="2400" b="1"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dirty="0">
                <a:latin typeface="UD デジタル 教科書体 NK-B" panose="02020700000000000000" pitchFamily="18" charset="-128"/>
                <a:ea typeface="UD デジタル 教科書体 NK-B" panose="02020700000000000000" pitchFamily="18" charset="-128"/>
              </a:rPr>
              <a:t>　　➢「第三者評価」は</a:t>
            </a:r>
            <a:r>
              <a:rPr lang="ja-JP" altLang="en-US" sz="2400" b="1" dirty="0">
                <a:solidFill>
                  <a:schemeClr val="accent5">
                    <a:lumMod val="75000"/>
                  </a:schemeClr>
                </a:solidFill>
                <a:latin typeface="UD デジタル 教科書体 NK-B" panose="02020700000000000000" pitchFamily="18" charset="-128"/>
                <a:ea typeface="UD デジタル 教科書体 NK-B" panose="02020700000000000000" pitchFamily="18" charset="-128"/>
              </a:rPr>
              <a:t>「気づきを促す」</a:t>
            </a:r>
            <a:r>
              <a:rPr lang="ja-JP" altLang="en-US" sz="2400" dirty="0">
                <a:latin typeface="UD デジタル 教科書体 NK-B" panose="02020700000000000000" pitchFamily="18" charset="-128"/>
                <a:ea typeface="UD デジタル 教科書体 NK-B" panose="02020700000000000000" pitchFamily="18" charset="-128"/>
              </a:rPr>
              <a:t>絶好の機会</a:t>
            </a:r>
            <a:endParaRPr lang="ja-JP" altLang="en-US" sz="2400" dirty="0">
              <a:solidFill>
                <a:schemeClr val="tx2"/>
              </a:solidFill>
              <a:latin typeface="UD デジタル 教科書体 NK-B" panose="02020700000000000000" pitchFamily="18" charset="-128"/>
              <a:ea typeface="UD デジタル 教科書体 NK-B" panose="02020700000000000000" pitchFamily="18" charset="-128"/>
            </a:endParaRPr>
          </a:p>
          <a:p>
            <a:pPr eaLnBrk="1" hangingPunct="1">
              <a:lnSpc>
                <a:spcPct val="90000"/>
              </a:lnSpc>
              <a:buNone/>
            </a:pPr>
            <a:r>
              <a:rPr lang="ja-JP" altLang="en-US" sz="2400" b="1" dirty="0">
                <a:latin typeface="UD デジタル 教科書体 NK-B" panose="02020700000000000000" pitchFamily="18" charset="-128"/>
                <a:ea typeface="UD デジタル 教科書体 NK-B" panose="02020700000000000000" pitchFamily="18" charset="-128"/>
              </a:rPr>
              <a:t>　　　　</a:t>
            </a:r>
            <a:r>
              <a:rPr lang="ja-JP" altLang="en-US" sz="1800" b="1" dirty="0">
                <a:latin typeface="UD デジタル 教科書体 NK-B" panose="02020700000000000000" pitchFamily="18" charset="-128"/>
                <a:ea typeface="UD デジタル 教科書体 NK-B" panose="02020700000000000000" pitchFamily="18" charset="-128"/>
              </a:rPr>
              <a:t>→サービスの</a:t>
            </a:r>
            <a:r>
              <a:rPr lang="ja-JP" altLang="en-US" sz="1800" b="1" dirty="0">
                <a:solidFill>
                  <a:srgbClr val="FF0000"/>
                </a:solidFill>
                <a:latin typeface="UD デジタル 教科書体 NK-B" panose="02020700000000000000" pitchFamily="18" charset="-128"/>
                <a:ea typeface="UD デジタル 教科書体 NK-B" panose="02020700000000000000" pitchFamily="18" charset="-128"/>
              </a:rPr>
              <a:t>質の向上</a:t>
            </a:r>
            <a:r>
              <a:rPr lang="ja-JP" altLang="en-US" sz="1800" b="1" dirty="0">
                <a:latin typeface="UD デジタル 教科書体 NK-B" panose="02020700000000000000" pitchFamily="18" charset="-128"/>
                <a:ea typeface="UD デジタル 教科書体 NK-B" panose="02020700000000000000" pitchFamily="18" charset="-128"/>
              </a:rPr>
              <a:t>に不可欠な手法</a:t>
            </a:r>
            <a:endParaRPr lang="en-US" altLang="ja-JP" sz="1800" b="1"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endParaRPr lang="en-US" altLang="ja-JP" sz="2400" dirty="0">
              <a:latin typeface="UD デジタル 教科書体 NK-B" panose="02020700000000000000" pitchFamily="18" charset="-128"/>
              <a:ea typeface="UD デジタル 教科書体 NK-B" panose="02020700000000000000" pitchFamily="18" charset="-128"/>
            </a:endParaRPr>
          </a:p>
          <a:p>
            <a:pPr eaLnBrk="1" hangingPunct="1">
              <a:lnSpc>
                <a:spcPct val="90000"/>
              </a:lnSpc>
              <a:buFont typeface="Wingdings" pitchFamily="2" charset="2"/>
              <a:buNone/>
            </a:pPr>
            <a:endParaRPr lang="ja-JP" altLang="en-US" sz="2400" dirty="0">
              <a:solidFill>
                <a:schemeClr val="folHlink"/>
              </a:solidFill>
              <a:latin typeface="UD デジタル 教科書体 NK-B" panose="02020700000000000000" pitchFamily="18" charset="-128"/>
              <a:ea typeface="UD デジタル 教科書体 NK-B" panose="02020700000000000000" pitchFamily="18" charset="-128"/>
            </a:endParaRPr>
          </a:p>
        </p:txBody>
      </p:sp>
      <p:sp>
        <p:nvSpPr>
          <p:cNvPr id="394244" name="AutoShape 4"/>
          <p:cNvSpPr>
            <a:spLocks noChangeArrowheads="1"/>
          </p:cNvSpPr>
          <p:nvPr/>
        </p:nvSpPr>
        <p:spPr bwMode="auto">
          <a:xfrm>
            <a:off x="1517715" y="5575845"/>
            <a:ext cx="6026085" cy="62865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課題の</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発見</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共有</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、課題解決への</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連携</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rPr>
              <a:t>協働</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p>
        </p:txBody>
      </p:sp>
      <p:sp>
        <p:nvSpPr>
          <p:cNvPr id="394245" name="Rectangle 5"/>
          <p:cNvSpPr>
            <a:spLocks noChangeArrowheads="1"/>
          </p:cNvSpPr>
          <p:nvPr/>
        </p:nvSpPr>
        <p:spPr bwMode="auto">
          <a:xfrm>
            <a:off x="1543049" y="4552978"/>
            <a:ext cx="5429250" cy="726672"/>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評価は</a:t>
            </a:r>
            <a:r>
              <a:rPr kumimoji="0" lang="ja-JP" altLang="en-US"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ランク付け</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rPr>
              <a:t>勤務点数</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？日常多忙で・・・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563C1"/>
                </a:solidFill>
                <a:effectLst/>
                <a:uLnTx/>
                <a:uFillTx/>
                <a:latin typeface="UD デジタル 教科書体 NK-B" panose="02020700000000000000" pitchFamily="18" charset="-128"/>
                <a:ea typeface="UD デジタル 教科書体 NK-B" panose="02020700000000000000" pitchFamily="18" charset="-128"/>
              </a:rPr>
              <a:t>　</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管理者は</a:t>
            </a:r>
            <a:r>
              <a:rPr kumimoji="0" lang="ja-JP" altLang="en-US" sz="2400" b="0" i="0" u="none" strike="noStrike" kern="1200" cap="none" spc="0" normalizeH="0" baseline="0" noProof="0" dirty="0">
                <a:ln>
                  <a:noFill/>
                </a:ln>
                <a:solidFill>
                  <a:srgbClr val="0563C1"/>
                </a:solidFill>
                <a:effectLst/>
                <a:uLnTx/>
                <a:uFillTx/>
                <a:latin typeface="UD デジタル 教科書体 NK-B" panose="02020700000000000000" pitchFamily="18" charset="-128"/>
                <a:ea typeface="UD デジタル 教科書体 NK-B" panose="02020700000000000000" pitchFamily="18" charset="-128"/>
              </a:rPr>
              <a:t>職員の誤解</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を解きほぐすことから</a:t>
            </a:r>
          </a:p>
        </p:txBody>
      </p:sp>
      <p:sp>
        <p:nvSpPr>
          <p:cNvPr id="394246" name="AutoShape 6"/>
          <p:cNvSpPr>
            <a:spLocks noChangeArrowheads="1"/>
          </p:cNvSpPr>
          <p:nvPr/>
        </p:nvSpPr>
        <p:spPr bwMode="auto">
          <a:xfrm>
            <a:off x="1102049" y="4540170"/>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43</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D8E7E573-98D2-1742-CA6C-EC8656F644E2}"/>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5" name="直線コネクタ 4">
            <a:extLst>
              <a:ext uri="{FF2B5EF4-FFF2-40B4-BE49-F238E27FC236}">
                <a16:creationId xmlns:a16="http://schemas.microsoft.com/office/drawing/2014/main" id="{B4904FED-34C9-9A4C-2C2A-A7518784020F}"/>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4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0863" y="1185250"/>
            <a:ext cx="8255358" cy="2061750"/>
          </a:xfrm>
        </p:spPr>
        <p:txBody>
          <a:bodyPr>
            <a:normAutofit/>
          </a:bodyPr>
          <a:lstStyle/>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第１条：「目的」　利用者の保護・良質かつ適切なサービス提供</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　第３条：「基本理念」　個人の尊厳の保持・良質かつ適切なサービス提供</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第５条：「サービス提供の原則」　利用者の意向の尊重・関連するサービス　</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との有機的な連携</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444322" y="3417571"/>
            <a:ext cx="8255358" cy="2678430"/>
          </a:xfrm>
          <a:prstGeom prst="rect">
            <a:avLst/>
          </a:prstGeom>
          <a:solidFill>
            <a:schemeClr val="accent4">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r>
              <a:rPr kumimoji="0"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考え方</a:t>
            </a:r>
            <a:r>
              <a:rPr kumimoji="0"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○国民として社会人としての法令やルールを守る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○福祉サービスを提供する者として関係法令や施行規則等を守る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◎障害児者の尊厳や人権、権利を守り、総合的な支援を実施する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○法人組織の理念や規則を遵守する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○人としての倫理、道徳、社会的責務に応える事が求められる</a:t>
            </a:r>
            <a:endParaRPr kumimoji="0"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5" name="タイトル 1"/>
          <p:cNvSpPr txBox="1">
            <a:spLocks/>
          </p:cNvSpPr>
          <p:nvPr/>
        </p:nvSpPr>
        <p:spPr>
          <a:xfrm>
            <a:off x="467778" y="56595"/>
            <a:ext cx="7693838" cy="8754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社会福祉法がコンプライアンスの基本</a:t>
            </a:r>
          </a:p>
        </p:txBody>
      </p:sp>
      <p:sp>
        <p:nvSpPr>
          <p:cNvPr id="8" name="スライド番号プレースホルダー 7"/>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44</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6" name="角丸四角形 5">
            <a:extLst>
              <a:ext uri="{FF2B5EF4-FFF2-40B4-BE49-F238E27FC236}">
                <a16:creationId xmlns:a16="http://schemas.microsoft.com/office/drawing/2014/main" id="{6BD588EF-99EC-4D45-E2B9-1104B30C9909}"/>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7" name="直線コネクタ 6">
            <a:extLst>
              <a:ext uri="{FF2B5EF4-FFF2-40B4-BE49-F238E27FC236}">
                <a16:creationId xmlns:a16="http://schemas.microsoft.com/office/drawing/2014/main" id="{EED53873-DFF3-330E-2A24-FEA1561D1A69}"/>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01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273" y="0"/>
            <a:ext cx="7886700" cy="953286"/>
          </a:xfrm>
        </p:spPr>
        <p:txBody>
          <a:bodyPr>
            <a:normAutofit/>
          </a:bodyPr>
          <a:lstStyle/>
          <a:p>
            <a:r>
              <a:rPr kumimoji="1" lang="ja-JP" altLang="en-US" sz="2800" dirty="0">
                <a:latin typeface="UD デジタル 教科書体 NK-B" panose="02020700000000000000" pitchFamily="18" charset="-128"/>
                <a:ea typeface="UD デジタル 教科書体 NK-B" panose="02020700000000000000" pitchFamily="18" charset="-128"/>
              </a:rPr>
              <a:t>人員及び運営に関する基準（例）</a:t>
            </a:r>
          </a:p>
        </p:txBody>
      </p:sp>
      <p:sp>
        <p:nvSpPr>
          <p:cNvPr id="3" name="コンテンツ プレースホルダー 2"/>
          <p:cNvSpPr>
            <a:spLocks noGrp="1"/>
          </p:cNvSpPr>
          <p:nvPr>
            <p:ph idx="1"/>
          </p:nvPr>
        </p:nvSpPr>
        <p:spPr>
          <a:xfrm>
            <a:off x="628650" y="1345645"/>
            <a:ext cx="7886700" cy="3344537"/>
          </a:xfrm>
        </p:spPr>
        <p:txBody>
          <a:bodyPr>
            <a:normAutofit/>
          </a:bodyPr>
          <a:lstStyle/>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秘密保持</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105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利益収受等の禁止（利益供与の禁止）</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9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虚偽・誇大（こだい）広告の禁止</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9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苦情解決</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kumimoji="1" lang="en-US" altLang="ja-JP" sz="9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kumimoji="1" lang="ja-JP" altLang="en-US" sz="2400" dirty="0">
                <a:latin typeface="UD デジタル 教科書体 NK-B" panose="02020700000000000000" pitchFamily="18" charset="-128"/>
                <a:ea typeface="UD デジタル 教科書体 NK-B" panose="02020700000000000000" pitchFamily="18" charset="-128"/>
              </a:rPr>
              <a:t>事故発生時の対応</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467778" y="731649"/>
            <a:ext cx="78867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障害者の日常生活及び社会生活を総合的に支援するための法律に基づく指定計画相談支援の事業の人員及び運営に関する基準等</a:t>
            </a:r>
            <a:endParaRPr kumimoji="0" lang="ja-JP" altLang="en-US" sz="1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7073567" y="4138950"/>
            <a:ext cx="1626425" cy="63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rPr>
              <a:t>巻末の参考資料を参照（参考１）</a:t>
            </a:r>
          </a:p>
        </p:txBody>
      </p:sp>
      <p:sp>
        <p:nvSpPr>
          <p:cNvPr id="9" name="矢印: 五方向 4"/>
          <p:cNvSpPr/>
          <p:nvPr/>
        </p:nvSpPr>
        <p:spPr>
          <a:xfrm>
            <a:off x="467778" y="5050262"/>
            <a:ext cx="8047572" cy="1050252"/>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★自身や事業所職員の相談支援専門員等の要件や現任等研修時期は大丈夫ですか？　</a:t>
            </a:r>
            <a:endParaRPr kumimoji="0"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90000"/>
              </a:lnSpc>
              <a:spcBef>
                <a:spcPts val="750"/>
              </a:spcBef>
              <a:spcAft>
                <a:spcPts val="0"/>
              </a:spcAft>
              <a:buClrTx/>
              <a:buSzTx/>
              <a:buFontTx/>
              <a:buNone/>
              <a:tabLst/>
              <a:defRPr/>
            </a:pPr>
            <a:r>
              <a:rPr lang="ja-JP" altLang="en-US" sz="1500" dirty="0">
                <a:solidFill>
                  <a:prstClr val="black"/>
                </a:solidFill>
                <a:latin typeface="UD デジタル 教科書体 NK-B" panose="02020700000000000000" pitchFamily="18" charset="-128"/>
                <a:ea typeface="UD デジタル 教科書体 NK-B" panose="02020700000000000000" pitchFamily="18" charset="-128"/>
              </a:rPr>
              <a:t>　　</a:t>
            </a:r>
            <a:r>
              <a:rPr kumimoji="0" lang="ja-JP" altLang="en-US"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管理されていますか？</a:t>
            </a:r>
            <a:endParaRPr kumimoji="0"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90000"/>
              </a:lnSpc>
              <a:spcBef>
                <a:spcPts val="75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★事業者ハンドブック、分かりやすい障害福祉サービスの実務等</a:t>
            </a:r>
            <a:endParaRPr kumimoji="0" lang="en-US" altLang="ja-JP" sz="15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10" name="スライド番号プレースホルダー 9"/>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45</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6" name="角丸四角形 5">
            <a:extLst>
              <a:ext uri="{FF2B5EF4-FFF2-40B4-BE49-F238E27FC236}">
                <a16:creationId xmlns:a16="http://schemas.microsoft.com/office/drawing/2014/main" id="{66ABAD53-58A3-E9BE-4308-239DC7C53EEB}"/>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7" name="直線コネクタ 6">
            <a:extLst>
              <a:ext uri="{FF2B5EF4-FFF2-40B4-BE49-F238E27FC236}">
                <a16:creationId xmlns:a16="http://schemas.microsoft.com/office/drawing/2014/main" id="{03B07271-7903-A994-7A91-3EC03ED1693A}"/>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411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778" y="148905"/>
            <a:ext cx="6187546" cy="661800"/>
          </a:xfrm>
        </p:spPr>
        <p:txBody>
          <a:bodyPr>
            <a:noAutofit/>
          </a:bodyPr>
          <a:lstStyle/>
          <a:p>
            <a:pPr algn="ctr"/>
            <a:r>
              <a:rPr lang="ja-JP" altLang="en-US" sz="2800" dirty="0">
                <a:latin typeface="UD デジタル 教科書体 NK-B" panose="02020700000000000000" pitchFamily="18" charset="-128"/>
                <a:ea typeface="UD デジタル 教科書体 NK-B" panose="02020700000000000000" pitchFamily="18" charset="-128"/>
              </a:rPr>
              <a:t>一つの</a:t>
            </a:r>
            <a:r>
              <a:rPr kumimoji="1" lang="ja-JP" altLang="en-US" sz="2800" dirty="0">
                <a:latin typeface="UD デジタル 教科書体 NK-B" panose="02020700000000000000" pitchFamily="18" charset="-128"/>
                <a:ea typeface="UD デジタル 教科書体 NK-B" panose="02020700000000000000" pitchFamily="18" charset="-128"/>
              </a:rPr>
              <a:t>相談支援事業所としてできること</a:t>
            </a:r>
          </a:p>
        </p:txBody>
      </p:sp>
      <p:sp>
        <p:nvSpPr>
          <p:cNvPr id="3" name="コンテンツ プレースホルダ 2"/>
          <p:cNvSpPr>
            <a:spLocks noGrp="1"/>
          </p:cNvSpPr>
          <p:nvPr>
            <p:ph idx="1"/>
          </p:nvPr>
        </p:nvSpPr>
        <p:spPr>
          <a:xfrm>
            <a:off x="550287" y="1570925"/>
            <a:ext cx="8208443" cy="4149090"/>
          </a:xfrm>
          <a:ln>
            <a:noFill/>
          </a:ln>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➢服務規定に加えるべきことなのか、事業計画に入れていくべきことなのか</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➢法人の服務規程に遵守することで従事することになるが、相談支援事業所としての業務の特殊性は組織のリーダーに理解してもらうことが必要</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➢地域に出向き、地域で仕事をしているだけに、地域のルール、地域の文化を理解し、地域に合わせていくことも必要</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➢個人情報を持って移動している（外で面談をし、メモを取っている以上データは持ち歩いていなくても、個人情報は動かしている！）ことへの事業所としての最善策</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46</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角丸四角形 5">
            <a:extLst>
              <a:ext uri="{FF2B5EF4-FFF2-40B4-BE49-F238E27FC236}">
                <a16:creationId xmlns:a16="http://schemas.microsoft.com/office/drawing/2014/main" id="{5BC79E58-ED8B-A3F1-1F69-C1E03805C616}"/>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6" name="直線コネクタ 5">
            <a:extLst>
              <a:ext uri="{FF2B5EF4-FFF2-40B4-BE49-F238E27FC236}">
                <a16:creationId xmlns:a16="http://schemas.microsoft.com/office/drawing/2014/main" id="{7DA22EBF-376C-2F07-E0C8-8B99185995AA}"/>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タイトル 1">
            <a:extLst>
              <a:ext uri="{FF2B5EF4-FFF2-40B4-BE49-F238E27FC236}">
                <a16:creationId xmlns:a16="http://schemas.microsoft.com/office/drawing/2014/main" id="{8BA4A005-0D82-8A28-0BF1-661605FF8A0D}"/>
              </a:ext>
            </a:extLst>
          </p:cNvPr>
          <p:cNvSpPr txBox="1">
            <a:spLocks/>
          </p:cNvSpPr>
          <p:nvPr/>
        </p:nvSpPr>
        <p:spPr>
          <a:xfrm>
            <a:off x="2017336" y="867006"/>
            <a:ext cx="5175316" cy="288135"/>
          </a:xfrm>
          <a:prstGeom prst="rect">
            <a:avLst/>
          </a:prstGeom>
          <a:solidFill>
            <a:schemeClr val="accent4">
              <a:lumMod val="40000"/>
              <a:lumOff val="60000"/>
            </a:schemeClr>
          </a:solidFill>
        </p:spPr>
        <p:txBody>
          <a:bodyPr vert="horz" lIns="91440" tIns="45720" rIns="91440" bIns="4572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600" dirty="0">
                <a:latin typeface="UD デジタル 教科書体 NK-B" panose="02020700000000000000" pitchFamily="18" charset="-128"/>
                <a:ea typeface="UD デジタル 教科書体 NK-B" panose="02020700000000000000" pitchFamily="18" charset="-128"/>
              </a:rPr>
              <a:t>　主任相談支援専門員として意識しておきたいこと</a:t>
            </a:r>
          </a:p>
        </p:txBody>
      </p:sp>
    </p:spTree>
    <p:extLst>
      <p:ext uri="{BB962C8B-B14F-4D97-AF65-F5344CB8AC3E}">
        <p14:creationId xmlns:p14="http://schemas.microsoft.com/office/powerpoint/2010/main" val="309965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9378" y="193780"/>
            <a:ext cx="5142754" cy="534256"/>
          </a:xfrm>
          <a:noFill/>
          <a:ln>
            <a:noFill/>
          </a:ln>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100000"/>
              </a:lnSpc>
            </a:pPr>
            <a:r>
              <a:rPr lang="ja-JP" altLang="en-US" sz="2800" dirty="0">
                <a:latin typeface="UD デジタル 教科書体 NK-B" panose="02020700000000000000" pitchFamily="18" charset="-128"/>
                <a:ea typeface="UD デジタル 教科書体 NK-B" panose="02020700000000000000" pitchFamily="18" charset="-128"/>
              </a:rPr>
              <a:t>コンプライアンス違反の防止策</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 2"/>
          <p:cNvSpPr>
            <a:spLocks noGrp="1"/>
          </p:cNvSpPr>
          <p:nvPr>
            <p:ph idx="1"/>
          </p:nvPr>
        </p:nvSpPr>
        <p:spPr>
          <a:xfrm>
            <a:off x="457200" y="788894"/>
            <a:ext cx="8321040" cy="5764306"/>
          </a:xfrm>
          <a:ln>
            <a:noFill/>
          </a:ln>
        </p:spPr>
        <p:style>
          <a:lnRef idx="2">
            <a:schemeClr val="accent1"/>
          </a:lnRef>
          <a:fillRef idx="1">
            <a:schemeClr val="lt1"/>
          </a:fillRef>
          <a:effectRef idx="0">
            <a:schemeClr val="accent1"/>
          </a:effectRef>
          <a:fontRef idx="minor">
            <a:schemeClr val="dk1"/>
          </a:fontRef>
        </p:style>
        <p:txBody>
          <a:bodyPr>
            <a:noAutofit/>
          </a:bodyPr>
          <a:lstStyle/>
          <a:p>
            <a:pPr>
              <a:buNone/>
            </a:pPr>
            <a:r>
              <a:rPr lang="ja-JP" altLang="en-US" sz="2000" b="1" u="sng" dirty="0">
                <a:latin typeface="UD デジタル 教科書体 NK-B" panose="02020700000000000000" pitchFamily="18" charset="-128"/>
                <a:ea typeface="UD デジタル 教科書体 NK-B" panose="02020700000000000000" pitchFamily="18" charset="-128"/>
              </a:rPr>
              <a:t>➢運営者の姿勢</a:t>
            </a:r>
            <a:endParaRPr lang="en-US" altLang="ja-JP" sz="2000" b="1" u="sng"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コンプライアンス違反を自らが許さない！</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b="1" u="sng" dirty="0">
              <a:latin typeface="UD デジタル 教科書体 NK-B" panose="02020700000000000000" pitchFamily="18" charset="-128"/>
              <a:ea typeface="UD デジタル 教科書体 NK-B" panose="02020700000000000000" pitchFamily="18" charset="-128"/>
            </a:endParaRPr>
          </a:p>
          <a:p>
            <a:pPr>
              <a:buNone/>
            </a:pPr>
            <a:r>
              <a:rPr lang="ja-JP" altLang="en-US" sz="2000" b="1" u="sng" dirty="0">
                <a:latin typeface="UD デジタル 教科書体 NK-B" panose="02020700000000000000" pitchFamily="18" charset="-128"/>
                <a:ea typeface="UD デジタル 教科書体 NK-B" panose="02020700000000000000" pitchFamily="18" charset="-128"/>
              </a:rPr>
              <a:t>➢チーム体制</a:t>
            </a:r>
            <a:endParaRPr lang="en-US" altLang="ja-JP" sz="2000" b="1" u="sng"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コンプライアンスを保持するため外部の評価を受け、その評価で直ちに改善していく体制がある。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「働き方」について、職員からの訴えを受け止めていく窓口、時間がある。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lang="ja-JP" altLang="en-US" sz="2000" dirty="0">
                <a:latin typeface="UD デジタル 教科書体 NK-B" panose="02020700000000000000" pitchFamily="18" charset="-128"/>
                <a:ea typeface="UD デジタル 教科書体 NK-B" panose="02020700000000000000" pitchFamily="18" charset="-128"/>
              </a:rPr>
              <a:t>　　事業所内のルールを話し合う場があり、必要に応じてルールを変更できる。</a:t>
            </a:r>
            <a:endParaRPr lang="en-US" altLang="ja-JP" sz="2000" dirty="0">
              <a:latin typeface="UD デジタル 教科書体 NK-B" panose="02020700000000000000" pitchFamily="18" charset="-128"/>
              <a:ea typeface="UD デジタル 教科書体 NK-B" panose="02020700000000000000" pitchFamily="18" charset="-128"/>
            </a:endParaRPr>
          </a:p>
          <a:p>
            <a:pPr>
              <a:buNone/>
            </a:pPr>
            <a:endParaRPr lang="en-US" altLang="ja-JP" sz="2000" b="1" u="sng" dirty="0">
              <a:latin typeface="UD デジタル 教科書体 NK-B" panose="02020700000000000000" pitchFamily="18" charset="-128"/>
              <a:ea typeface="UD デジタル 教科書体 NK-B" panose="02020700000000000000" pitchFamily="18" charset="-128"/>
            </a:endParaRPr>
          </a:p>
          <a:p>
            <a:pPr>
              <a:buNone/>
            </a:pPr>
            <a:r>
              <a:rPr lang="ja-JP" altLang="en-US" sz="2000" b="1" u="sng" dirty="0">
                <a:latin typeface="UD デジタル 教科書体 NK-B" panose="02020700000000000000" pitchFamily="18" charset="-128"/>
                <a:ea typeface="UD デジタル 教科書体 NK-B" panose="02020700000000000000" pitchFamily="18" charset="-128"/>
              </a:rPr>
              <a:t>➢ルールの明確化</a:t>
            </a:r>
            <a:endParaRPr lang="en-US" altLang="ja-JP" sz="2000" b="1" u="sng"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kumimoji="1"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法令については、業務に関連する法令とその資料を集約し、相談支援専門員が確認できるようにしておく。</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kumimoji="1" lang="ja-JP" altLang="en-US" sz="20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各事業所において、生じ得る違反リスクの洗い出しを行い、これを明文化し、いつでも確認できるようにしておく。</a:t>
            </a:r>
            <a:endParaRPr lang="en-US" altLang="ja-JP" sz="2000" dirty="0">
              <a:latin typeface="UD デジタル 教科書体 NK-B" panose="02020700000000000000" pitchFamily="18" charset="-128"/>
              <a:ea typeface="UD デジタル 教科書体 NK-B" panose="02020700000000000000" pitchFamily="18" charset="-128"/>
            </a:endParaRPr>
          </a:p>
          <a:p>
            <a:pPr>
              <a:lnSpc>
                <a:spcPct val="88000"/>
              </a:lnSpc>
              <a:spcBef>
                <a:spcPts val="700"/>
              </a:spcBef>
              <a:buNone/>
            </a:pPr>
            <a:r>
              <a:rPr kumimoji="1" lang="ja-JP" altLang="en-US" sz="2000" dirty="0">
                <a:latin typeface="UD デジタル 教科書体 NK-B" panose="02020700000000000000" pitchFamily="18" charset="-128"/>
                <a:ea typeface="UD デジタル 教科書体 NK-B" panose="02020700000000000000" pitchFamily="18" charset="-128"/>
              </a:rPr>
              <a:t>　　日常的な業務における事業所だけのローカルルールも、明文化していく。</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47</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角丸四角形 5">
            <a:extLst>
              <a:ext uri="{FF2B5EF4-FFF2-40B4-BE49-F238E27FC236}">
                <a16:creationId xmlns:a16="http://schemas.microsoft.com/office/drawing/2014/main" id="{E01CC99B-0C50-6DAE-CE8F-F6D0CF5FBBFB}"/>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cxnSp>
        <p:nvCxnSpPr>
          <p:cNvPr id="6" name="直線コネクタ 5">
            <a:extLst>
              <a:ext uri="{FF2B5EF4-FFF2-40B4-BE49-F238E27FC236}">
                <a16:creationId xmlns:a16="http://schemas.microsoft.com/office/drawing/2014/main" id="{D40F9A31-1A7C-D15F-A082-5816FDD4A3F3}"/>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99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745615"/>
            <a:ext cx="7886700" cy="2911226"/>
          </a:xfrm>
        </p:spPr>
        <p:txBody>
          <a:bodyPr rtlCol="0"/>
          <a:lstStyle/>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（１）福祉サービスのコンプライアンス</a:t>
            </a: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（２）相談支援事業所における指導監査</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48</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
        <p:nvSpPr>
          <p:cNvPr id="4" name="角丸四角形 5">
            <a:extLst>
              <a:ext uri="{FF2B5EF4-FFF2-40B4-BE49-F238E27FC236}">
                <a16:creationId xmlns:a16="http://schemas.microsoft.com/office/drawing/2014/main" id="{113D5A12-8D1D-3436-B59A-60D32110B427}"/>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rPr>
              <a:t>3</a:t>
            </a: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4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a:t>
            </a:r>
            <a:r>
              <a:rPr kumimoji="1" lang="ja-JP" altLang="en-US" sz="2400" dirty="0">
                <a:solidFill>
                  <a:srgbClr val="FF0000"/>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1404813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5291" y="910312"/>
            <a:ext cx="7804368" cy="3904420"/>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➢自らの事業所を適性に運営するだけでなく、地域の他の事業所等に</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ついても</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必要なアドバイスが実施できるだけの理念と知識を持つ必要</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がある。</a:t>
            </a:r>
            <a:endParaRPr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2000" dirty="0">
                <a:latin typeface="UD デジタル 教科書体 NK-B" panose="02020700000000000000" pitchFamily="18" charset="-128"/>
                <a:ea typeface="UD デジタル 教科書体 NK-B" panose="02020700000000000000" pitchFamily="18" charset="-128"/>
              </a:rPr>
              <a:t>➢また、最新の情報や法改正・報酬改定等に注意し、いち早く対応を図</a:t>
            </a:r>
            <a:endParaRPr kumimoji="1"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a:t>
            </a:r>
            <a:r>
              <a:rPr kumimoji="1" lang="ja-JP" altLang="en-US" sz="2000" dirty="0">
                <a:latin typeface="UD デジタル 教科書体 NK-B" panose="02020700000000000000" pitchFamily="18" charset="-128"/>
                <a:ea typeface="UD デジタル 教科書体 NK-B" panose="02020700000000000000" pitchFamily="18" charset="-128"/>
              </a:rPr>
              <a:t>ると共に、</a:t>
            </a:r>
            <a:r>
              <a:rPr kumimoji="1" lang="ja-JP" altLang="en-US" sz="2000" u="sng" dirty="0">
                <a:solidFill>
                  <a:srgbClr val="FF0000"/>
                </a:solidFill>
                <a:latin typeface="UD デジタル 教科書体 NK-B" panose="02020700000000000000" pitchFamily="18" charset="-128"/>
                <a:ea typeface="UD デジタル 教科書体 NK-B" panose="02020700000000000000" pitchFamily="18" charset="-128"/>
              </a:rPr>
              <a:t>市町村や都道府県と協力</a:t>
            </a:r>
            <a:r>
              <a:rPr kumimoji="1" lang="ja-JP" altLang="en-US" sz="2000" dirty="0">
                <a:latin typeface="UD デジタル 教科書体 NK-B" panose="02020700000000000000" pitchFamily="18" charset="-128"/>
                <a:ea typeface="UD デジタル 教科書体 NK-B" panose="02020700000000000000" pitchFamily="18" charset="-128"/>
              </a:rPr>
              <a:t>をし、正しい解釈等を確認する。</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➢曖昧な部分については、曖昧なままの返事は避け、正規のルートを基</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000" dirty="0">
                <a:latin typeface="UD デジタル 教科書体 NK-B" panose="02020700000000000000" pitchFamily="18" charset="-128"/>
                <a:ea typeface="UD デジタル 教科書体 NK-B" panose="02020700000000000000" pitchFamily="18" charset="-128"/>
              </a:rPr>
              <a:t>　本とし正しい情報を届けられるようにする。</a:t>
            </a:r>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4" name="タイトル 1"/>
          <p:cNvSpPr txBox="1">
            <a:spLocks/>
          </p:cNvSpPr>
          <p:nvPr/>
        </p:nvSpPr>
        <p:spPr>
          <a:xfrm>
            <a:off x="284301" y="186334"/>
            <a:ext cx="8255358" cy="53252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（２）相談支援事業所等における指導監査</a:t>
            </a:r>
          </a:p>
        </p:txBody>
      </p:sp>
      <p:sp>
        <p:nvSpPr>
          <p:cNvPr id="7" name="下矢印 6"/>
          <p:cNvSpPr/>
          <p:nvPr/>
        </p:nvSpPr>
        <p:spPr>
          <a:xfrm>
            <a:off x="3246120" y="4709159"/>
            <a:ext cx="2331720" cy="645265"/>
          </a:xfrm>
          <a:prstGeom prst="downArrow">
            <a:avLst>
              <a:gd name="adj1" fmla="val 64379"/>
              <a:gd name="adj2" fmla="val 65321"/>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033210" y="5461885"/>
            <a:ext cx="7077579" cy="830997"/>
          </a:xfrm>
          <a:prstGeom prst="rect">
            <a:avLst/>
          </a:prstGeom>
          <a:noFill/>
          <a:ln>
            <a:solidFill>
              <a:schemeClr val="tx2"/>
            </a:solidFill>
          </a:ln>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chemeClr val="tx1"/>
                </a:solidFill>
                <a:uLnTx/>
                <a:uFillTx/>
                <a:latin typeface="UD デジタル 教科書体 NK-B" panose="02020700000000000000" pitchFamily="18" charset="-128"/>
                <a:ea typeface="UD デジタル 教科書体 NK-B" panose="02020700000000000000" pitchFamily="18" charset="-128"/>
              </a:rPr>
              <a:t>地域の主任相談支援専門員が協同で情報を集め、</a:t>
            </a:r>
            <a:endParaRPr kumimoji="1" lang="en-US" altLang="ja-JP" sz="2400" b="0" i="0" u="none" strike="noStrike" kern="1200" cap="none" spc="0" normalizeH="0" baseline="0" noProof="0" dirty="0">
              <a:ln>
                <a:noFill/>
              </a:ln>
              <a:solidFill>
                <a:schemeClr val="tx1"/>
              </a:solidFill>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uLnTx/>
                <a:uFillTx/>
                <a:latin typeface="UD デジタル 教科書体 NK-B" panose="02020700000000000000" pitchFamily="18" charset="-128"/>
                <a:ea typeface="UD デジタル 教科書体 NK-B" panose="02020700000000000000" pitchFamily="18" charset="-128"/>
              </a:rPr>
              <a:t>共有できる場</a:t>
            </a:r>
            <a:r>
              <a:rPr kumimoji="1" lang="ja-JP" altLang="en-US" sz="2400" b="0" i="0" u="none" strike="noStrike" kern="1200" cap="none" spc="0" normalizeH="0" baseline="0" noProof="0" dirty="0">
                <a:ln>
                  <a:noFill/>
                </a:ln>
                <a:solidFill>
                  <a:schemeClr val="tx1"/>
                </a:solidFill>
                <a:uLnTx/>
                <a:uFillTx/>
                <a:latin typeface="UD デジタル 教科書体 NK-B" panose="02020700000000000000" pitchFamily="18" charset="-128"/>
                <a:ea typeface="UD デジタル 教科書体 NK-B" panose="02020700000000000000" pitchFamily="18" charset="-128"/>
              </a:rPr>
              <a:t>を作っていくことを考えていきたいもの！</a:t>
            </a:r>
          </a:p>
        </p:txBody>
      </p:sp>
      <p:sp>
        <p:nvSpPr>
          <p:cNvPr id="10" name="スライド番号プレースホルダー 9"/>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49</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2" name="直線コネクタ 1">
            <a:extLst>
              <a:ext uri="{FF2B5EF4-FFF2-40B4-BE49-F238E27FC236}">
                <a16:creationId xmlns:a16="http://schemas.microsoft.com/office/drawing/2014/main" id="{6E155414-A893-5692-EC9F-58B0EE0DEDDA}"/>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DA46CADB-817C-4154-2430-7B5B7B4524C7}"/>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382066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3865" y="0"/>
            <a:ext cx="7488102" cy="869314"/>
          </a:xfrm>
        </p:spPr>
        <p:txBody>
          <a:bodyPr>
            <a:norm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講義内容とポイント（１８０分）</a:t>
            </a:r>
          </a:p>
        </p:txBody>
      </p:sp>
      <p:graphicFrame>
        <p:nvGraphicFramePr>
          <p:cNvPr id="6" name="表 5"/>
          <p:cNvGraphicFramePr>
            <a:graphicFrameLocks noGrp="1"/>
          </p:cNvGraphicFramePr>
          <p:nvPr>
            <p:extLst>
              <p:ext uri="{D42A27DB-BD31-4B8C-83A1-F6EECF244321}">
                <p14:modId xmlns:p14="http://schemas.microsoft.com/office/powerpoint/2010/main" val="2289890283"/>
              </p:ext>
            </p:extLst>
          </p:nvPr>
        </p:nvGraphicFramePr>
        <p:xfrm>
          <a:off x="435372" y="832473"/>
          <a:ext cx="8505427" cy="5579606"/>
        </p:xfrm>
        <a:graphic>
          <a:graphicData uri="http://schemas.openxmlformats.org/drawingml/2006/table">
            <a:tbl>
              <a:tblPr firstRow="1" bandRow="1">
                <a:tableStyleId>{BC89EF96-8CEA-46FF-86C4-4CE0E7609802}</a:tableStyleId>
              </a:tblPr>
              <a:tblGrid>
                <a:gridCol w="3271623">
                  <a:extLst>
                    <a:ext uri="{9D8B030D-6E8A-4147-A177-3AD203B41FA5}">
                      <a16:colId xmlns:a16="http://schemas.microsoft.com/office/drawing/2014/main" val="16183292"/>
                    </a:ext>
                  </a:extLst>
                </a:gridCol>
                <a:gridCol w="685896">
                  <a:extLst>
                    <a:ext uri="{9D8B030D-6E8A-4147-A177-3AD203B41FA5}">
                      <a16:colId xmlns:a16="http://schemas.microsoft.com/office/drawing/2014/main" val="1878559084"/>
                    </a:ext>
                  </a:extLst>
                </a:gridCol>
                <a:gridCol w="4547908">
                  <a:extLst>
                    <a:ext uri="{9D8B030D-6E8A-4147-A177-3AD203B41FA5}">
                      <a16:colId xmlns:a16="http://schemas.microsoft.com/office/drawing/2014/main" val="2390114772"/>
                    </a:ext>
                  </a:extLst>
                </a:gridCol>
              </a:tblGrid>
              <a:tr h="365760">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講義科目</a:t>
                      </a:r>
                    </a:p>
                  </a:txBody>
                  <a:tcPr/>
                </a:tc>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配分</a:t>
                      </a:r>
                    </a:p>
                  </a:txBody>
                  <a:tcPr/>
                </a:tc>
                <a:tc>
                  <a: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内容</a:t>
                      </a:r>
                    </a:p>
                  </a:txBody>
                  <a:tcPr/>
                </a:tc>
                <a:extLst>
                  <a:ext uri="{0D108BD9-81ED-4DB2-BD59-A6C34878D82A}">
                    <a16:rowId xmlns:a16="http://schemas.microsoft.com/office/drawing/2014/main" val="3656301978"/>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１．受講前ガイダンス</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10</a:t>
                      </a:r>
                    </a:p>
                  </a:txBody>
                  <a:tcPr/>
                </a:tc>
                <a:tc>
                  <a:txBody>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ポイント説明と受講前の振り返りシートの記入</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位置づけの説明</a:t>
                      </a:r>
                    </a:p>
                  </a:txBody>
                  <a:tcPr/>
                </a:tc>
                <a:extLst>
                  <a:ext uri="{0D108BD9-81ED-4DB2-BD59-A6C34878D82A}">
                    <a16:rowId xmlns:a16="http://schemas.microsoft.com/office/drawing/2014/main" val="1732578873"/>
                  </a:ext>
                </a:extLst>
              </a:tr>
              <a:tr h="8677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２．利用者中心の福祉サービス提供とリスクマネジメント</a:t>
                      </a:r>
                      <a:endPar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40</a:t>
                      </a:r>
                    </a:p>
                  </a:txBody>
                  <a:tcPr/>
                </a:tc>
                <a:tc>
                  <a:txBody>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（１）福祉サービスとリスクマネジメント</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（２）インシデントとアクシデント</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（３）相談支援事業所におけるリスクマネジメント及び苦情</a:t>
                      </a:r>
                    </a:p>
                  </a:txBody>
                  <a:tcPr/>
                </a:tc>
                <a:extLst>
                  <a:ext uri="{0D108BD9-81ED-4DB2-BD59-A6C34878D82A}">
                    <a16:rowId xmlns:a16="http://schemas.microsoft.com/office/drawing/2014/main" val="185818141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３．利用者中心の福祉サービス提供のコンプライアンス</a:t>
                      </a:r>
                    </a:p>
                  </a:txBody>
                  <a:tcPr/>
                </a:tc>
                <a:tc>
                  <a:txBody>
                    <a:bodyPr/>
                    <a:lstStyle/>
                    <a:p>
                      <a:r>
                        <a:rPr kumimoji="1" lang="en-US" altLang="ja-JP" sz="1600" dirty="0">
                          <a:solidFill>
                            <a:srgbClr val="FF0000"/>
                          </a:solidFill>
                          <a:latin typeface="UD デジタル 教科書体 NK-B" panose="02020700000000000000" pitchFamily="18" charset="-128"/>
                          <a:ea typeface="UD デジタル 教科書体 NK-B" panose="02020700000000000000" pitchFamily="18" charset="-128"/>
                        </a:rPr>
                        <a:t>35</a:t>
                      </a:r>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（１）福祉サービスのコンプライアンス</a:t>
                      </a:r>
                      <a:endParaRPr kumimoji="1" lang="en-US" altLang="ja-JP" sz="14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（２）相談支援事業所における指導監査</a:t>
                      </a:r>
                    </a:p>
                  </a:txBody>
                  <a:tcPr/>
                </a:tc>
                <a:extLst>
                  <a:ext uri="{0D108BD9-81ED-4DB2-BD59-A6C34878D82A}">
                    <a16:rowId xmlns:a16="http://schemas.microsoft.com/office/drawing/2014/main" val="3114413759"/>
                  </a:ext>
                </a:extLst>
              </a:tr>
              <a:tr h="1427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B" panose="02020700000000000000" pitchFamily="18" charset="-128"/>
                          <a:ea typeface="UD デジタル 教科書体 NK-B" panose="02020700000000000000" pitchFamily="18" charset="-128"/>
                        </a:rPr>
                        <a:t>４．利用者中心の福祉サービス提供のための組織運営・管理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UD デジタル 教科書体 NK-B" panose="02020700000000000000" pitchFamily="18" charset="-128"/>
                          <a:ea typeface="UD デジタル 教科書体 NK-B" panose="02020700000000000000" pitchFamily="18" charset="-128"/>
                        </a:rPr>
                        <a:t>40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（１）組織と福祉サービス</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（２）個人・集団・組織</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（３）事業計画</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（４）労務管理</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（５）労働安全衛生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（６）ハラスメント</a:t>
                      </a:r>
                    </a:p>
                  </a:txBody>
                  <a:tcPr/>
                </a:tc>
                <a:extLst>
                  <a:ext uri="{0D108BD9-81ED-4DB2-BD59-A6C34878D82A}">
                    <a16:rowId xmlns:a16="http://schemas.microsoft.com/office/drawing/2014/main" val="15114562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B" panose="02020700000000000000" pitchFamily="18" charset="-128"/>
                          <a:ea typeface="UD デジタル 教科書体 NK-B" panose="02020700000000000000" pitchFamily="18" charset="-128"/>
                        </a:rPr>
                        <a:t>５．計画的な人材育成と人材確保</a:t>
                      </a:r>
                    </a:p>
                  </a:txBody>
                  <a:tcPr/>
                </a:tc>
                <a:tc>
                  <a:txBody>
                    <a:bodyPr/>
                    <a:lstStyle/>
                    <a:p>
                      <a:r>
                        <a:rPr kumimoji="1" lang="en-US" altLang="ja-JP" sz="1600" dirty="0">
                          <a:latin typeface="UD デジタル 教科書体 NK-B" panose="02020700000000000000" pitchFamily="18" charset="-128"/>
                          <a:ea typeface="UD デジタル 教科書体 NK-B" panose="02020700000000000000" pitchFamily="18" charset="-128"/>
                        </a:rPr>
                        <a:t>25</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（１）働きやすさとやりがい</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（２）人材育成と職場環境</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（３）人材確保の工夫</a:t>
                      </a:r>
                    </a:p>
                  </a:txBody>
                  <a:tcPr/>
                </a:tc>
                <a:extLst>
                  <a:ext uri="{0D108BD9-81ED-4DB2-BD59-A6C34878D82A}">
                    <a16:rowId xmlns:a16="http://schemas.microsoft.com/office/drawing/2014/main" val="3512358857"/>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UD デジタル 教科書体 NK-B" panose="02020700000000000000" pitchFamily="18" charset="-128"/>
                          <a:ea typeface="UD デジタル 教科書体 NK-B" panose="02020700000000000000" pitchFamily="18" charset="-128"/>
                        </a:rPr>
                        <a:t>６．災害時への対応</a:t>
                      </a:r>
                    </a:p>
                  </a:txBody>
                  <a:tcPr/>
                </a:tc>
                <a:tc>
                  <a:txBody>
                    <a:bodyPr/>
                    <a:lstStyle/>
                    <a:p>
                      <a:r>
                        <a:rPr kumimoji="1" lang="en-US" altLang="ja-JP" sz="1600" dirty="0">
                          <a:latin typeface="UD デジタル 教科書体 NK-B" panose="02020700000000000000" pitchFamily="18" charset="-128"/>
                          <a:ea typeface="UD デジタル 教科書体 NK-B" panose="02020700000000000000" pitchFamily="18" charset="-128"/>
                        </a:rPr>
                        <a:t>20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（１）利用者支援における災害対応</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（２）災害時の状況</a:t>
                      </a:r>
                    </a:p>
                  </a:txBody>
                  <a:tcPr/>
                </a:tc>
                <a:extLst>
                  <a:ext uri="{0D108BD9-81ED-4DB2-BD59-A6C34878D82A}">
                    <a16:rowId xmlns:a16="http://schemas.microsoft.com/office/drawing/2014/main" val="354221999"/>
                  </a:ext>
                </a:extLst>
              </a:tr>
              <a:tr h="358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UD デジタル 教科書体 NK-B" panose="02020700000000000000" pitchFamily="18" charset="-128"/>
                          <a:ea typeface="UD デジタル 教科書体 NK-B" panose="02020700000000000000" pitchFamily="18" charset="-128"/>
                        </a:rPr>
                        <a:t>７．運営管理のまとめ</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en-US" altLang="ja-JP" sz="1600" dirty="0">
                          <a:latin typeface="UD デジタル 教科書体 NK-B" panose="02020700000000000000" pitchFamily="18" charset="-128"/>
                          <a:ea typeface="UD デジタル 教科書体 NK-B" panose="02020700000000000000" pitchFamily="18" charset="-128"/>
                        </a:rPr>
                        <a:t>10</a:t>
                      </a:r>
                      <a:endParaRPr kumimoji="1" lang="ja-JP" altLang="en-US" sz="1600" dirty="0">
                        <a:latin typeface="UD デジタル 教科書体 NK-B" panose="02020700000000000000" pitchFamily="18" charset="-128"/>
                        <a:ea typeface="UD デジタル 教科書体 NK-B" panose="02020700000000000000" pitchFamily="18"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UD デジタル 教科書体 NK-B" panose="02020700000000000000" pitchFamily="18" charset="-128"/>
                          <a:ea typeface="UD デジタル 教科書体 NK-B" panose="02020700000000000000" pitchFamily="18" charset="-128"/>
                        </a:rPr>
                        <a:t>まとめ及び受講後の振り返りシートの記入</a:t>
                      </a:r>
                    </a:p>
                  </a:txBody>
                  <a:tcPr/>
                </a:tc>
                <a:extLst>
                  <a:ext uri="{0D108BD9-81ED-4DB2-BD59-A6C34878D82A}">
                    <a16:rowId xmlns:a16="http://schemas.microsoft.com/office/drawing/2014/main" val="4003248539"/>
                  </a:ext>
                </a:extLst>
              </a:tr>
            </a:tbl>
          </a:graphicData>
        </a:graphic>
      </p:graphicFrame>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b="1"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b="1" i="0" dirty="0">
              <a:latin typeface="UD デジタル 教科書体 NK-B" panose="02020700000000000000" pitchFamily="18" charset="-128"/>
              <a:ea typeface="UD デジタル 教科書体 NK-B" panose="02020700000000000000" pitchFamily="18" charset="-128"/>
            </a:endParaRPr>
          </a:p>
        </p:txBody>
      </p:sp>
      <p:cxnSp>
        <p:nvCxnSpPr>
          <p:cNvPr id="4" name="直線コネクタ 3">
            <a:extLst>
              <a:ext uri="{FF2B5EF4-FFF2-40B4-BE49-F238E27FC236}">
                <a16:creationId xmlns:a16="http://schemas.microsoft.com/office/drawing/2014/main" id="{CFBEDF1C-F031-ED70-736E-D5088DE3B871}"/>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916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5EEB11-B17D-621D-49A7-E112DCE384B2}"/>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77778F-3586-FEE1-7213-B9DCC660C6FF}"/>
              </a:ext>
            </a:extLst>
          </p:cNvPr>
          <p:cNvSpPr>
            <a:spLocks noGrp="1"/>
          </p:cNvSpPr>
          <p:nvPr>
            <p:ph idx="1"/>
          </p:nvPr>
        </p:nvSpPr>
        <p:spPr>
          <a:xfrm>
            <a:off x="467778" y="910311"/>
            <a:ext cx="8553672" cy="5500367"/>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①概要</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600" dirty="0">
                <a:solidFill>
                  <a:schemeClr val="accent2">
                    <a:lumMod val="5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➢相談支援に従事する人材の確保</a:t>
            </a:r>
            <a:endParaRPr lang="en-US" altLang="ja-JP" sz="1600" dirty="0">
              <a:solidFill>
                <a:schemeClr val="accent2">
                  <a:lumMod val="50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　</a:t>
            </a:r>
            <a:r>
              <a:rPr lang="ja-JP" altLang="en-US" sz="1200" dirty="0">
                <a:latin typeface="UD デジタル 教科書体 NK-B" panose="02020700000000000000" pitchFamily="18" charset="-128"/>
                <a:ea typeface="UD デジタル 教科書体 NK-B" panose="02020700000000000000" pitchFamily="18" charset="-128"/>
              </a:rPr>
              <a:t>〇</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機能強化型の基本報酬を算定している指定特定相談支援事業所</a:t>
            </a:r>
            <a:r>
              <a:rPr lang="ja-JP" altLang="en-US" sz="1200" dirty="0">
                <a:latin typeface="UD デジタル 教科書体 NK-B" panose="02020700000000000000" pitchFamily="18" charset="-128"/>
                <a:ea typeface="UD デジタル 教科書体 NK-B" panose="02020700000000000000" pitchFamily="18" charset="-128"/>
              </a:rPr>
              <a:t>であって、</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かつ、主任相談支援専門員の指導を受ける体制が確保されている場合</a:t>
            </a:r>
            <a:r>
              <a:rPr lang="ja-JP" altLang="en-US" sz="1200" dirty="0">
                <a:latin typeface="UD デジタル 教科書体 NK-B" panose="02020700000000000000" pitchFamily="18" charset="-128"/>
                <a:ea typeface="UD デジタル 教科書体 NK-B" panose="02020700000000000000" pitchFamily="18" charset="-128"/>
              </a:rPr>
              <a:t>には、</a:t>
            </a:r>
            <a:r>
              <a:rPr lang="ja-JP" altLang="en-US" sz="1200" u="sng" dirty="0">
                <a:solidFill>
                  <a:srgbClr val="FF0000"/>
                </a:solidFill>
                <a:latin typeface="UD デジタル 教科書体 NK-B" panose="02020700000000000000" pitchFamily="18" charset="-128"/>
                <a:ea typeface="UD デジタル 教科書体 NK-B" panose="02020700000000000000" pitchFamily="18" charset="-128"/>
              </a:rPr>
              <a:t>常勤専従の社会福祉士又は精神保健福祉士である者を新たに「相談支援員」として位置づけて、サービス等利用計画の原案の作成及びモニタリングの業務を行う事ができる</a:t>
            </a:r>
            <a:r>
              <a:rPr lang="ja-JP" altLang="en-US" sz="1200" dirty="0">
                <a:latin typeface="UD デジタル 教科書体 NK-B" panose="02020700000000000000" pitchFamily="18" charset="-128"/>
                <a:ea typeface="UD デジタル 教科書体 NK-B" panose="02020700000000000000" pitchFamily="18" charset="-128"/>
              </a:rPr>
              <a:t>よう指定基準を見直す。</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a:t>
            </a:r>
            <a:r>
              <a:rPr lang="en-US" altLang="ja-JP" sz="1200" dirty="0">
                <a:latin typeface="UD デジタル 教科書体 NK-B" panose="02020700000000000000" pitchFamily="18" charset="-128"/>
                <a:ea typeface="UD デジタル 教科書体 NK-B" panose="02020700000000000000" pitchFamily="18" charset="-128"/>
              </a:rPr>
              <a:t>※</a:t>
            </a:r>
            <a:r>
              <a:rPr lang="ja-JP" altLang="en-US" sz="1200" dirty="0">
                <a:latin typeface="UD デジタル 教科書体 NK-B" panose="02020700000000000000" pitchFamily="18" charset="-128"/>
                <a:ea typeface="UD デジタル 教科書体 NK-B" panose="02020700000000000000" pitchFamily="18" charset="-128"/>
              </a:rPr>
              <a:t>上記以外の計画の作成に係る一連の業務については、</a:t>
            </a:r>
            <a:r>
              <a:rPr lang="ja-JP" altLang="en-US" sz="1400" dirty="0">
                <a:solidFill>
                  <a:srgbClr val="FF0000"/>
                </a:solidFill>
                <a:latin typeface="UD デジタル 教科書体 NK-B" panose="02020700000000000000" pitchFamily="18" charset="-128"/>
                <a:ea typeface="UD デジタル 教科書体 NK-B" panose="02020700000000000000" pitchFamily="18" charset="-128"/>
              </a:rPr>
              <a:t>相談支援員が行う事はできないため</a:t>
            </a:r>
            <a:r>
              <a:rPr lang="ja-JP" altLang="en-US" sz="1200" dirty="0">
                <a:latin typeface="UD デジタル 教科書体 NK-B" panose="02020700000000000000" pitchFamily="18" charset="-128"/>
                <a:ea typeface="UD デジタル 教科書体 NK-B" panose="02020700000000000000" pitchFamily="18" charset="-128"/>
              </a:rPr>
              <a:t>要注意！</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600" dirty="0">
                <a:latin typeface="UD デジタル 教科書体 NK-B" panose="02020700000000000000" pitchFamily="18" charset="-128"/>
                <a:ea typeface="UD デジタル 教科書体 NK-B" panose="02020700000000000000" pitchFamily="18" charset="-128"/>
              </a:rPr>
              <a:t>〇解釈通知</a:t>
            </a:r>
            <a:endParaRPr lang="en-US" altLang="ja-JP" sz="1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第二　指定計画相談支援に関する基準　</a:t>
            </a:r>
            <a:r>
              <a:rPr lang="en-US" altLang="ja-JP" sz="1200" dirty="0">
                <a:latin typeface="UD デジタル 教科書体 NK-B" panose="02020700000000000000" pitchFamily="18" charset="-128"/>
                <a:ea typeface="UD デジタル 教科書体 NK-B" panose="02020700000000000000" pitchFamily="18" charset="-128"/>
              </a:rPr>
              <a:t>2</a:t>
            </a:r>
            <a:r>
              <a:rPr lang="ja-JP" altLang="en-US" sz="1200" dirty="0">
                <a:latin typeface="UD デジタル 教科書体 NK-B" panose="02020700000000000000" pitchFamily="18" charset="-128"/>
                <a:ea typeface="UD デジタル 教科書体 NK-B" panose="02020700000000000000" pitchFamily="18" charset="-128"/>
              </a:rPr>
              <a:t>運営に関する基準　（</a:t>
            </a:r>
            <a:r>
              <a:rPr lang="en-US" altLang="ja-JP" sz="1200" dirty="0">
                <a:latin typeface="UD デジタル 教科書体 NK-B" panose="02020700000000000000" pitchFamily="18" charset="-128"/>
                <a:ea typeface="UD デジタル 教科書体 NK-B" panose="02020700000000000000" pitchFamily="18" charset="-128"/>
              </a:rPr>
              <a:t>11</a:t>
            </a:r>
            <a:r>
              <a:rPr lang="ja-JP" altLang="en-US" sz="1200" dirty="0">
                <a:latin typeface="UD デジタル 教科書体 NK-B" panose="02020700000000000000" pitchFamily="18" charset="-128"/>
                <a:ea typeface="UD デジタル 教科書体 NK-B" panose="02020700000000000000" pitchFamily="18" charset="-128"/>
              </a:rPr>
              <a:t>）指定特定相談支援の具体的取扱方針（基準第</a:t>
            </a:r>
            <a:r>
              <a:rPr lang="en-US" altLang="ja-JP" sz="1200" dirty="0">
                <a:latin typeface="UD デジタル 教科書体 NK-B" panose="02020700000000000000" pitchFamily="18" charset="-128"/>
                <a:ea typeface="UD デジタル 教科書体 NK-B" panose="02020700000000000000" pitchFamily="18" charset="-128"/>
              </a:rPr>
              <a:t>15</a:t>
            </a:r>
            <a:r>
              <a:rPr lang="ja-JP" altLang="en-US" sz="1200" dirty="0">
                <a:latin typeface="UD デジタル 教科書体 NK-B" panose="02020700000000000000" pitchFamily="18" charset="-128"/>
                <a:ea typeface="UD デジタル 教科書体 NK-B" panose="02020700000000000000" pitchFamily="18" charset="-128"/>
              </a:rPr>
              <a:t>条）</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略）なお、相談支援員が業務を行なう場合、当該相談支援員に対して指導及び助言を行なう主任相談支援専門員等が当該相談支援員の業務の状況等を把握し、助言等を定期的に行う体制を確保した上で利用者に対する支援を行なう必要がある。また、</a:t>
            </a:r>
            <a:r>
              <a:rPr lang="ja-JP" altLang="en-US" sz="1200" dirty="0">
                <a:solidFill>
                  <a:srgbClr val="FF0000"/>
                </a:solidFill>
                <a:latin typeface="UD デジタル 教科書体 NK-B" panose="02020700000000000000" pitchFamily="18" charset="-128"/>
                <a:ea typeface="UD デジタル 教科書体 NK-B" panose="02020700000000000000" pitchFamily="18" charset="-128"/>
              </a:rPr>
              <a:t>相談支援員については、次に掲げる業務のうち、⑬から⑰まで及び⑳の業務を単独で行う事はできないもの</a:t>
            </a:r>
            <a:r>
              <a:rPr lang="ja-JP" altLang="en-US" sz="1200" dirty="0">
                <a:latin typeface="UD デジタル 教科書体 NK-B" panose="02020700000000000000" pitchFamily="18" charset="-128"/>
                <a:ea typeface="UD デジタル 教科書体 NK-B" panose="02020700000000000000" pitchFamily="18" charset="-128"/>
              </a:rPr>
              <a:t>であるが、当該主任相談支援専門員等が行うこれらの業務場面に同行した上で、利用者に対するプロセス全体に関わることが必要である。</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（以下、抜粋）</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⑬　サービス等利用計画案の説明及び同意</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⑭　サービス等利用計画案の交付</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⑮　サービス担当者会議の開催等による利用者の意向等の再確認及び専門的意見の聴取</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⑯　サービス担当者会議を踏まえたサービス等利用計画案の説明及び同意</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⑰　サービス等利用計画の交付</a:t>
            </a:r>
            <a:endParaRPr lang="en-US" altLang="ja-JP" sz="12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200" dirty="0">
                <a:latin typeface="UD デジタル 教科書体 NK-B" panose="02020700000000000000" pitchFamily="18" charset="-128"/>
                <a:ea typeface="UD デジタル 教科書体 NK-B" panose="02020700000000000000" pitchFamily="18" charset="-128"/>
              </a:rPr>
              <a:t>　　⑳　サービス等利用計画及びモニタリング期間の変更</a:t>
            </a:r>
            <a:endParaRPr lang="en-US" altLang="ja-JP" sz="12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8000BD3A-1CF2-2A10-910B-31853E7377D6}"/>
              </a:ext>
            </a:extLst>
          </p:cNvPr>
          <p:cNvSpPr txBox="1">
            <a:spLocks/>
          </p:cNvSpPr>
          <p:nvPr/>
        </p:nvSpPr>
        <p:spPr>
          <a:xfrm>
            <a:off x="284301" y="186334"/>
            <a:ext cx="8255358" cy="53252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例：　相談支援員の活用（令和</a:t>
            </a:r>
            <a:r>
              <a:rPr kumimoji="1" lang="en-US" altLang="ja-JP"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6</a:t>
            </a: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年度報酬改定より）</a:t>
            </a:r>
          </a:p>
        </p:txBody>
      </p:sp>
      <p:sp>
        <p:nvSpPr>
          <p:cNvPr id="10" name="スライド番号プレースホルダー 9">
            <a:extLst>
              <a:ext uri="{FF2B5EF4-FFF2-40B4-BE49-F238E27FC236}">
                <a16:creationId xmlns:a16="http://schemas.microsoft.com/office/drawing/2014/main" id="{5D26BAA4-9BDD-1B92-5F0D-15053CE18232}"/>
              </a:ext>
            </a:extLst>
          </p:cNvPr>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50</a:t>
            </a:fld>
            <a:endParaRPr kumimoji="1" lang="ja-JP" altLang="en-US">
              <a:solidFill>
                <a:prstClr val="black">
                  <a:tint val="75000"/>
                </a:prstClr>
              </a:solidFill>
            </a:endParaRPr>
          </a:p>
        </p:txBody>
      </p:sp>
      <p:sp>
        <p:nvSpPr>
          <p:cNvPr id="5" name="フッター プレースホルダー 4">
            <a:extLst>
              <a:ext uri="{FF2B5EF4-FFF2-40B4-BE49-F238E27FC236}">
                <a16:creationId xmlns:a16="http://schemas.microsoft.com/office/drawing/2014/main" id="{C660967B-BAA1-EB13-333B-E9549F20831D}"/>
              </a:ext>
            </a:extLst>
          </p:cNvPr>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2" name="直線コネクタ 1">
            <a:extLst>
              <a:ext uri="{FF2B5EF4-FFF2-40B4-BE49-F238E27FC236}">
                <a16:creationId xmlns:a16="http://schemas.microsoft.com/office/drawing/2014/main" id="{69872695-E4C8-986F-5DF3-1F283A6B06E2}"/>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EC2F3883-6328-B329-0B5C-C0F92FCBDC16}"/>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262202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3614"/>
          </a:xfrm>
        </p:spPr>
        <p:txBody>
          <a:bodyPr>
            <a:normAutofit/>
          </a:bodyPr>
          <a:lstStyle/>
          <a:p>
            <a:r>
              <a:rPr kumimoji="1" lang="en-US" altLang="ja-JP" sz="2800" dirty="0">
                <a:latin typeface="UD デジタル 教科書体 NK-B" panose="02020700000000000000" pitchFamily="18" charset="-128"/>
                <a:ea typeface="UD デジタル 教科書体 NK-B" panose="02020700000000000000" pitchFamily="18" charset="-128"/>
              </a:rPr>
              <a:t>【</a:t>
            </a:r>
            <a:r>
              <a:rPr kumimoji="1" lang="ja-JP" altLang="en-US" sz="2800" dirty="0">
                <a:latin typeface="UD デジタル 教科書体 NK-B" panose="02020700000000000000" pitchFamily="18" charset="-128"/>
                <a:ea typeface="UD デジタル 教科書体 NK-B" panose="02020700000000000000" pitchFamily="18" charset="-128"/>
              </a:rPr>
              <a:t>参考：各地において</a:t>
            </a:r>
            <a:r>
              <a:rPr kumimoji="1" lang="en-US" altLang="ja-JP" sz="2800" dirty="0">
                <a:latin typeface="UD デジタル 教科書体 NK-B" panose="02020700000000000000" pitchFamily="18" charset="-128"/>
                <a:ea typeface="UD デジタル 教科書体 NK-B" panose="02020700000000000000" pitchFamily="18" charset="-128"/>
              </a:rPr>
              <a:t>】</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p:txBody>
          <a:bodyPr>
            <a:normAutofit/>
          </a:bodyPr>
          <a:lstStyle/>
          <a:p>
            <a:r>
              <a:rPr kumimoji="1" lang="ja-JP" altLang="en-US" sz="2400" dirty="0">
                <a:latin typeface="UD デジタル 教科書体 NK-B" panose="02020700000000000000" pitchFamily="18" charset="-128"/>
                <a:ea typeface="UD デジタル 教科書体 NK-B" panose="02020700000000000000" pitchFamily="18" charset="-128"/>
              </a:rPr>
              <a:t>年度初めに障害福祉施策・事業所団体説明会が都道府県で行われる</a:t>
            </a:r>
            <a:endParaRPr kumimoji="1"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400" dirty="0">
                <a:latin typeface="UD デジタル 教科書体 NK-B" panose="02020700000000000000" pitchFamily="18" charset="-128"/>
                <a:ea typeface="UD デジタル 教科書体 NK-B" panose="02020700000000000000" pitchFamily="18" charset="-128"/>
              </a:rPr>
              <a:t>都道府県の取り組み状況、障害福祉関係の制度改正・報酬改定等についての情報提供</a:t>
            </a:r>
            <a:endParaRPr lang="en-US" altLang="ja-JP" sz="2400" dirty="0">
              <a:latin typeface="UD デジタル 教科書体 NK-B" panose="02020700000000000000" pitchFamily="18" charset="-128"/>
              <a:ea typeface="UD デジタル 教科書体 NK-B" panose="02020700000000000000" pitchFamily="18" charset="-128"/>
            </a:endParaRPr>
          </a:p>
          <a:p>
            <a:endParaRPr kumimoji="1" lang="en-US" altLang="ja-JP" sz="2400" dirty="0">
              <a:latin typeface="UD デジタル 教科書体 NK-B" panose="02020700000000000000" pitchFamily="18" charset="-128"/>
              <a:ea typeface="UD デジタル 教科書体 NK-B" panose="02020700000000000000" pitchFamily="18" charset="-128"/>
            </a:endParaRPr>
          </a:p>
          <a:p>
            <a:r>
              <a:rPr kumimoji="1" lang="ja-JP" altLang="en-US" sz="2400" dirty="0">
                <a:latin typeface="UD デジタル 教科書体 NK-B" panose="02020700000000000000" pitchFamily="18" charset="-128"/>
                <a:ea typeface="UD デジタル 教科書体 NK-B" panose="02020700000000000000" pitchFamily="18" charset="-128"/>
              </a:rPr>
              <a:t>実地指導、指導監査、事故報告等</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51</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5" name="角丸四角形 5">
            <a:extLst>
              <a:ext uri="{FF2B5EF4-FFF2-40B4-BE49-F238E27FC236}">
                <a16:creationId xmlns:a16="http://schemas.microsoft.com/office/drawing/2014/main" id="{E84F1A4C-0C03-BC1F-D0C5-DC5FE6E7C45E}"/>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427057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5192" y="1014830"/>
            <a:ext cx="8071029" cy="5146774"/>
          </a:xfrm>
        </p:spPr>
        <p:txBody>
          <a:bodyPr>
            <a:noAutofit/>
          </a:bodyPr>
          <a:lstStyle/>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障害者の日常生活及び社会生活を総合的に支援するための法律第</a:t>
            </a:r>
            <a:r>
              <a:rPr lang="en-US" altLang="ja-JP" sz="2000" dirty="0">
                <a:latin typeface="UD デジタル 教科書体 NK-B" panose="02020700000000000000" pitchFamily="18" charset="-128"/>
                <a:ea typeface="UD デジタル 教科書体 NK-B" panose="02020700000000000000" pitchFamily="18" charset="-128"/>
              </a:rPr>
              <a:t>50</a:t>
            </a:r>
            <a:r>
              <a:rPr lang="ja-JP" altLang="en-US" sz="2000" dirty="0">
                <a:latin typeface="UD デジタル 教科書体 NK-B" panose="02020700000000000000" pitchFamily="18" charset="-128"/>
                <a:ea typeface="UD デジタル 教科書体 NK-B" panose="02020700000000000000" pitchFamily="18" charset="-128"/>
              </a:rPr>
              <a:t>条において、事業者指定の取消し、指定の全部若しくは一部効力の停止について規定。</a:t>
            </a: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lang="ja-JP" altLang="en-US"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請求の不正等で悪質なものについては、指定の取消し等の行政処分だけでなく、刑法の詐欺罪として刑事告訴（</a:t>
            </a:r>
            <a:r>
              <a:rPr lang="en-US" altLang="ja-JP" sz="2000" dirty="0">
                <a:latin typeface="UD デジタル 教科書体 NK-B" panose="02020700000000000000" pitchFamily="18" charset="-128"/>
                <a:ea typeface="UD デジタル 教科書体 NK-B" panose="02020700000000000000" pitchFamily="18" charset="-128"/>
              </a:rPr>
              <a:t>2014</a:t>
            </a:r>
            <a:r>
              <a:rPr lang="ja-JP" altLang="en-US" sz="2000" dirty="0">
                <a:latin typeface="UD デジタル 教科書体 NK-B" panose="02020700000000000000" pitchFamily="18" charset="-128"/>
                <a:ea typeface="UD デジタル 教科書体 NK-B" panose="02020700000000000000" pitchFamily="18" charset="-128"/>
              </a:rPr>
              <a:t>年度に</a:t>
            </a:r>
            <a:r>
              <a:rPr lang="en-US" altLang="ja-JP" sz="2000" dirty="0">
                <a:latin typeface="UD デジタル 教科書体 NK-B" panose="02020700000000000000" pitchFamily="18" charset="-128"/>
                <a:ea typeface="UD デジタル 教科書体 NK-B" panose="02020700000000000000" pitchFamily="18" charset="-128"/>
              </a:rPr>
              <a:t>1</a:t>
            </a:r>
            <a:r>
              <a:rPr lang="ja-JP" altLang="en-US" sz="2000" dirty="0">
                <a:latin typeface="UD デジタル 教科書体 NK-B" panose="02020700000000000000" pitchFamily="18" charset="-128"/>
                <a:ea typeface="UD デジタル 教科書体 NK-B" panose="02020700000000000000" pitchFamily="18" charset="-128"/>
              </a:rPr>
              <a:t>事案あり）を行うことにもなる。</a:t>
            </a: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lang="ja-JP" altLang="en-US"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また、虚偽の報告等についても、障害者の日常生活及び社会生活を総合的に支援するための法律第</a:t>
            </a:r>
            <a:r>
              <a:rPr lang="en-US" altLang="ja-JP" sz="2000" dirty="0">
                <a:latin typeface="UD デジタル 教科書体 NK-B" panose="02020700000000000000" pitchFamily="18" charset="-128"/>
                <a:ea typeface="UD デジタル 教科書体 NK-B" panose="02020700000000000000" pitchFamily="18" charset="-128"/>
              </a:rPr>
              <a:t>111</a:t>
            </a:r>
            <a:r>
              <a:rPr lang="ja-JP" altLang="en-US" sz="2000" dirty="0">
                <a:latin typeface="UD デジタル 教科書体 NK-B" panose="02020700000000000000" pitchFamily="18" charset="-128"/>
                <a:ea typeface="UD デジタル 教科書体 NK-B" panose="02020700000000000000" pitchFamily="18" charset="-128"/>
              </a:rPr>
              <a:t>条、第</a:t>
            </a:r>
            <a:r>
              <a:rPr lang="en-US" altLang="ja-JP" sz="2000" dirty="0">
                <a:latin typeface="UD デジタル 教科書体 NK-B" panose="02020700000000000000" pitchFamily="18" charset="-128"/>
                <a:ea typeface="UD デジタル 教科書体 NK-B" panose="02020700000000000000" pitchFamily="18" charset="-128"/>
              </a:rPr>
              <a:t>112</a:t>
            </a:r>
            <a:r>
              <a:rPr lang="ja-JP" altLang="en-US" sz="2000" dirty="0">
                <a:latin typeface="UD デジタル 教科書体 NK-B" panose="02020700000000000000" pitchFamily="18" charset="-128"/>
                <a:ea typeface="UD デジタル 教科書体 NK-B" panose="02020700000000000000" pitchFamily="18" charset="-128"/>
              </a:rPr>
              <a:t>条に罰金刑の規定があり、刑事罰が科されることがある。</a:t>
            </a: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endParaRPr lang="en-US" altLang="ja-JP" sz="2000" dirty="0">
              <a:latin typeface="UD デジタル 教科書体 NK-B" panose="02020700000000000000" pitchFamily="18" charset="-128"/>
              <a:ea typeface="UD デジタル 教科書体 NK-B" panose="02020700000000000000" pitchFamily="18" charset="-128"/>
            </a:endParaRPr>
          </a:p>
          <a:p>
            <a:pPr>
              <a:buFont typeface="Wingdings" panose="05000000000000000000" pitchFamily="2" charset="2"/>
              <a:buChar char="Ø"/>
            </a:pPr>
            <a:r>
              <a:rPr lang="ja-JP" altLang="en-US" sz="2000" dirty="0">
                <a:latin typeface="UD デジタル 教科書体 NK-B" panose="02020700000000000000" pitchFamily="18" charset="-128"/>
                <a:ea typeface="UD デジタル 教科書体 NK-B" panose="02020700000000000000" pitchFamily="18" charset="-128"/>
              </a:rPr>
              <a:t>返還金は、偽りその他不正の行為により支給を受けた介護給付費であるため、返還させる額に</a:t>
            </a:r>
            <a:r>
              <a:rPr lang="en-US" altLang="ja-JP" sz="2000" dirty="0">
                <a:latin typeface="UD デジタル 教科書体 NK-B" panose="02020700000000000000" pitchFamily="18" charset="-128"/>
                <a:ea typeface="UD デジタル 教科書体 NK-B" panose="02020700000000000000" pitchFamily="18" charset="-128"/>
              </a:rPr>
              <a:t>40</a:t>
            </a:r>
            <a:r>
              <a:rPr lang="ja-JP" altLang="en-US" sz="2000" dirty="0">
                <a:latin typeface="UD デジタル 教科書体 NK-B" panose="02020700000000000000" pitchFamily="18" charset="-128"/>
                <a:ea typeface="UD デジタル 教科書体 NK-B" panose="02020700000000000000" pitchFamily="18" charset="-128"/>
              </a:rPr>
              <a:t>％を加算し、介護給付費を支給した市町村から返還（支払わせることができる）となっています。（障害者総合支援法第</a:t>
            </a:r>
            <a:r>
              <a:rPr lang="en-US" altLang="ja-JP" sz="2000" dirty="0">
                <a:latin typeface="UD デジタル 教科書体 NK-B" panose="02020700000000000000" pitchFamily="18" charset="-128"/>
                <a:ea typeface="UD デジタル 教科書体 NK-B" panose="02020700000000000000" pitchFamily="18" charset="-128"/>
              </a:rPr>
              <a:t>8</a:t>
            </a:r>
            <a:r>
              <a:rPr lang="ja-JP" altLang="en-US" sz="2000" dirty="0">
                <a:latin typeface="UD デジタル 教科書体 NK-B" panose="02020700000000000000" pitchFamily="18" charset="-128"/>
                <a:ea typeface="UD デジタル 教科書体 NK-B" panose="02020700000000000000" pitchFamily="18" charset="-128"/>
              </a:rPr>
              <a:t>条第</a:t>
            </a:r>
            <a:r>
              <a:rPr lang="en-US" altLang="ja-JP" sz="2000" dirty="0">
                <a:latin typeface="UD デジタル 教科書体 NK-B" panose="02020700000000000000" pitchFamily="18" charset="-128"/>
                <a:ea typeface="UD デジタル 教科書体 NK-B" panose="02020700000000000000" pitchFamily="18" charset="-128"/>
              </a:rPr>
              <a:t>2</a:t>
            </a:r>
            <a:r>
              <a:rPr lang="ja-JP" altLang="en-US" sz="2000" dirty="0">
                <a:latin typeface="UD デジタル 教科書体 NK-B" panose="02020700000000000000" pitchFamily="18" charset="-128"/>
                <a:ea typeface="UD デジタル 教科書体 NK-B" panose="02020700000000000000" pitchFamily="18" charset="-128"/>
              </a:rPr>
              <a:t>項）</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5" name="タイトル 1"/>
          <p:cNvSpPr txBox="1">
            <a:spLocks/>
          </p:cNvSpPr>
          <p:nvPr/>
        </p:nvSpPr>
        <p:spPr>
          <a:xfrm>
            <a:off x="331199" y="0"/>
            <a:ext cx="8255358" cy="927263"/>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指定障害福祉サービス事業所等の不正に対する処分</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52</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6" name="直線コネクタ 5">
            <a:extLst>
              <a:ext uri="{FF2B5EF4-FFF2-40B4-BE49-F238E27FC236}">
                <a16:creationId xmlns:a16="http://schemas.microsoft.com/office/drawing/2014/main" id="{9A254480-BBC1-4879-4E57-A7D76F483AF0}"/>
              </a:ext>
            </a:extLst>
          </p:cNvPr>
          <p:cNvCxnSpPr/>
          <p:nvPr/>
        </p:nvCxnSpPr>
        <p:spPr>
          <a:xfrm>
            <a:off x="467778" y="701861"/>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角丸四角形 5">
            <a:extLst>
              <a:ext uri="{FF2B5EF4-FFF2-40B4-BE49-F238E27FC236}">
                <a16:creationId xmlns:a16="http://schemas.microsoft.com/office/drawing/2014/main" id="{1507F9B3-D849-1425-C5A1-026182248FC5}"/>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652756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510" y="2479676"/>
            <a:ext cx="7886700" cy="1325563"/>
          </a:xfrm>
        </p:spPr>
        <p:txBody>
          <a:bodyPr>
            <a:normAutofit/>
          </a:bodyPr>
          <a:lstStyle/>
          <a:p>
            <a:pPr algn="ctr"/>
            <a:r>
              <a:rPr kumimoji="1" lang="ja-JP" altLang="en-US" sz="4000" dirty="0">
                <a:latin typeface="UD デジタル 教科書体 NK-B" panose="02020700000000000000" pitchFamily="18" charset="-128"/>
                <a:ea typeface="UD デジタル 教科書体 NK-B" panose="02020700000000000000" pitchFamily="18" charset="-128"/>
              </a:rPr>
              <a:t>具体的な処分事例</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53</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1FF6BAC3-D69C-E0F3-DA22-D6DB23F63F85}"/>
              </a:ext>
            </a:extLst>
          </p:cNvPr>
          <p:cNvSpPr/>
          <p:nvPr/>
        </p:nvSpPr>
        <p:spPr>
          <a:xfrm>
            <a:off x="7852527" y="300677"/>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931718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824013932"/>
              </p:ext>
            </p:extLst>
          </p:nvPr>
        </p:nvGraphicFramePr>
        <p:xfrm>
          <a:off x="359429" y="440260"/>
          <a:ext cx="8425142" cy="5724870"/>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304458">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処分年月</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サービス種類</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処分の原因となる事実</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lang="ja-JP" altLang="en-US" sz="1400" u="none" strike="noStrike" baseline="0" dirty="0">
                          <a:latin typeface="UD デジタル 教科書体 NK-B" panose="02020700000000000000" pitchFamily="18" charset="-128"/>
                          <a:ea typeface="UD デジタル 教科書体 NK-B" panose="02020700000000000000" pitchFamily="18" charset="-128"/>
                        </a:rPr>
                        <a:t>処分内容</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820819394"/>
                  </a:ext>
                </a:extLst>
              </a:tr>
              <a:tr h="3336443">
                <a:tc>
                  <a:txBody>
                    <a:bodyPr/>
                    <a:lstStyle/>
                    <a:p>
                      <a:r>
                        <a:rPr kumimoji="1" lang="en-US" altLang="ja-JP" sz="1400" dirty="0">
                          <a:latin typeface="UD デジタル 教科書体 NK-B" panose="02020700000000000000" pitchFamily="18" charset="-128"/>
                          <a:ea typeface="UD デジタル 教科書体 NK-B" panose="02020700000000000000" pitchFamily="18" charset="-128"/>
                        </a:rPr>
                        <a:t>2018</a:t>
                      </a:r>
                      <a:r>
                        <a:rPr kumimoji="1" lang="ja-JP" altLang="en-US" sz="1400" dirty="0">
                          <a:latin typeface="UD デジタル 教科書体 NK-B" panose="02020700000000000000" pitchFamily="18" charset="-128"/>
                          <a:ea typeface="UD デジタル 教科書体 NK-B" panose="02020700000000000000" pitchFamily="18" charset="-128"/>
                        </a:rPr>
                        <a:t>年</a:t>
                      </a:r>
                      <a:r>
                        <a:rPr kumimoji="1" lang="en-US" altLang="ja-JP" sz="1400" dirty="0">
                          <a:latin typeface="UD デジタル 教科書体 NK-B" panose="02020700000000000000" pitchFamily="18" charset="-128"/>
                          <a:ea typeface="UD デジタル 教科書体 NK-B" panose="02020700000000000000" pitchFamily="18" charset="-128"/>
                        </a:rPr>
                        <a:t>7</a:t>
                      </a:r>
                      <a:r>
                        <a:rPr kumimoji="1" lang="ja-JP" altLang="en-US" sz="1400" dirty="0">
                          <a:latin typeface="UD デジタル 教科書体 NK-B" panose="02020700000000000000" pitchFamily="18" charset="-128"/>
                          <a:ea typeface="UD デジタル 教科書体 NK-B" panose="02020700000000000000" pitchFamily="18" charset="-128"/>
                        </a:rPr>
                        <a:t>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○○県</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特定相談</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障害児相談</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指定取消理由</a:t>
                      </a:r>
                    </a:p>
                    <a:p>
                      <a:r>
                        <a:rPr kumimoji="1" lang="ja-JP" altLang="en-US" sz="1400" dirty="0">
                          <a:latin typeface="UD デジタル 教科書体 NK-B" panose="02020700000000000000" pitchFamily="18" charset="-128"/>
                          <a:ea typeface="UD デジタル 教科書体 NK-B" panose="02020700000000000000" pitchFamily="18" charset="-128"/>
                        </a:rPr>
                        <a:t>⑴　障害児相談支援給付費の不正請求（児童福祉法第</a:t>
                      </a:r>
                      <a:r>
                        <a:rPr kumimoji="1" lang="en-US" altLang="ja-JP" sz="1400" dirty="0">
                          <a:latin typeface="UD デジタル 教科書体 NK-B" panose="02020700000000000000" pitchFamily="18" charset="-128"/>
                          <a:ea typeface="UD デジタル 教科書体 NK-B" panose="02020700000000000000" pitchFamily="18" charset="-128"/>
                        </a:rPr>
                        <a:t>24</a:t>
                      </a:r>
                      <a:r>
                        <a:rPr kumimoji="1" lang="ja-JP" altLang="en-US" sz="1400" dirty="0">
                          <a:latin typeface="UD デジタル 教科書体 NK-B" panose="02020700000000000000" pitchFamily="18" charset="-128"/>
                          <a:ea typeface="UD デジタル 教科書体 NK-B" panose="02020700000000000000" pitchFamily="18" charset="-128"/>
                        </a:rPr>
                        <a:t>条の</a:t>
                      </a:r>
                      <a:r>
                        <a:rPr kumimoji="1" lang="en-US" altLang="ja-JP" sz="1400" dirty="0">
                          <a:latin typeface="UD デジタル 教科書体 NK-B" panose="02020700000000000000" pitchFamily="18" charset="-128"/>
                          <a:ea typeface="UD デジタル 教科書体 NK-B" panose="02020700000000000000" pitchFamily="18" charset="-128"/>
                        </a:rPr>
                        <a:t>36</a:t>
                      </a: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1</a:t>
                      </a:r>
                      <a:r>
                        <a:rPr kumimoji="1" lang="ja-JP" altLang="en-US" sz="1400" dirty="0">
                          <a:latin typeface="UD デジタル 教科書体 NK-B" panose="02020700000000000000" pitchFamily="18" charset="-128"/>
                          <a:ea typeface="UD デジタル 教科書体 NK-B" panose="02020700000000000000" pitchFamily="18" charset="-128"/>
                        </a:rPr>
                        <a:t>項第</a:t>
                      </a:r>
                      <a:r>
                        <a:rPr kumimoji="1" lang="en-US" altLang="ja-JP" sz="1400" dirty="0">
                          <a:latin typeface="UD デジタル 教科書体 NK-B" panose="02020700000000000000" pitchFamily="18" charset="-128"/>
                          <a:ea typeface="UD デジタル 教科書体 NK-B" panose="02020700000000000000" pitchFamily="18" charset="-128"/>
                        </a:rPr>
                        <a:t>5</a:t>
                      </a:r>
                      <a:r>
                        <a:rPr kumimoji="1" lang="ja-JP" altLang="en-US" sz="1400" dirty="0">
                          <a:latin typeface="UD デジタル 教科書体 NK-B" panose="02020700000000000000" pitchFamily="18" charset="-128"/>
                          <a:ea typeface="UD デジタル 教科書体 NK-B" panose="02020700000000000000" pitchFamily="18" charset="-128"/>
                        </a:rPr>
                        <a:t>号）及び不正又は著しく不当な行為（児童福祉法第</a:t>
                      </a:r>
                      <a:r>
                        <a:rPr kumimoji="1" lang="en-US" altLang="ja-JP" sz="1400" dirty="0">
                          <a:latin typeface="UD デジタル 教科書体 NK-B" panose="02020700000000000000" pitchFamily="18" charset="-128"/>
                          <a:ea typeface="UD デジタル 教科書体 NK-B" panose="02020700000000000000" pitchFamily="18" charset="-128"/>
                        </a:rPr>
                        <a:t>24</a:t>
                      </a:r>
                      <a:r>
                        <a:rPr kumimoji="1" lang="ja-JP" altLang="en-US" sz="1400" dirty="0">
                          <a:latin typeface="UD デジタル 教科書体 NK-B" panose="02020700000000000000" pitchFamily="18" charset="-128"/>
                          <a:ea typeface="UD デジタル 教科書体 NK-B" panose="02020700000000000000" pitchFamily="18" charset="-128"/>
                        </a:rPr>
                        <a:t>条の</a:t>
                      </a:r>
                      <a:r>
                        <a:rPr kumimoji="1" lang="en-US" altLang="ja-JP" sz="1400" dirty="0">
                          <a:latin typeface="UD デジタル 教科書体 NK-B" panose="02020700000000000000" pitchFamily="18" charset="-128"/>
                          <a:ea typeface="UD デジタル 教科書体 NK-B" panose="02020700000000000000" pitchFamily="18" charset="-128"/>
                        </a:rPr>
                        <a:t>36</a:t>
                      </a: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1</a:t>
                      </a:r>
                      <a:r>
                        <a:rPr kumimoji="1" lang="ja-JP" altLang="en-US" sz="1400" dirty="0">
                          <a:latin typeface="UD デジタル 教科書体 NK-B" panose="02020700000000000000" pitchFamily="18" charset="-128"/>
                          <a:ea typeface="UD デジタル 教科書体 NK-B" panose="02020700000000000000" pitchFamily="18" charset="-128"/>
                        </a:rPr>
                        <a:t>項第</a:t>
                      </a:r>
                      <a:r>
                        <a:rPr kumimoji="1" lang="en-US" altLang="ja-JP" sz="1400" dirty="0">
                          <a:latin typeface="UD デジタル 教科書体 NK-B" panose="02020700000000000000" pitchFamily="18" charset="-128"/>
                          <a:ea typeface="UD デジタル 教科書体 NK-B" panose="02020700000000000000" pitchFamily="18" charset="-128"/>
                        </a:rPr>
                        <a:t>10</a:t>
                      </a:r>
                      <a:r>
                        <a:rPr kumimoji="1" lang="ja-JP" altLang="en-US" sz="1400" dirty="0">
                          <a:latin typeface="UD デジタル 教科書体 NK-B" panose="02020700000000000000" pitchFamily="18" charset="-128"/>
                          <a:ea typeface="UD デジタル 教科書体 NK-B" panose="02020700000000000000" pitchFamily="18" charset="-128"/>
                        </a:rPr>
                        <a:t>号）</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➢管理者は、障害児支援利用計画の作成を担当すべき相談支援専門員が既に退職し、一人も配置されていないのにも関わらず、同法人が運営する「放課後等デイサービス</a:t>
                      </a:r>
                      <a:r>
                        <a:rPr kumimoji="1" lang="en-US" altLang="ja-JP" sz="1400" dirty="0">
                          <a:latin typeface="UD デジタル 教科書体 NK-B" panose="02020700000000000000" pitchFamily="18" charset="-128"/>
                          <a:ea typeface="UD デジタル 教科書体 NK-B" panose="02020700000000000000" pitchFamily="18" charset="-128"/>
                        </a:rPr>
                        <a:t>B</a:t>
                      </a:r>
                      <a:r>
                        <a:rPr kumimoji="1" lang="ja-JP" altLang="en-US" sz="1400" dirty="0">
                          <a:latin typeface="UD デジタル 教科書体 NK-B" panose="02020700000000000000" pitchFamily="18" charset="-128"/>
                          <a:ea typeface="UD デジタル 教科書体 NK-B" panose="02020700000000000000" pitchFamily="18" charset="-128"/>
                        </a:rPr>
                        <a:t>」の職員に対し同計画を作成するよう指示し、利用児童保護者に対しその計画を交付させるなど、不正に障がい児相談支援給付費を請求し受領した。このことは代表取締役も認識していた。</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　　</a:t>
                      </a:r>
                      <a:r>
                        <a:rPr kumimoji="1" lang="en-US" altLang="ja-JP" sz="1400" dirty="0">
                          <a:latin typeface="UD デジタル 教科書体 NK-B" panose="02020700000000000000" pitchFamily="18" charset="-128"/>
                          <a:ea typeface="UD デジタル 教科書体 NK-B" panose="02020700000000000000" pitchFamily="18" charset="-128"/>
                        </a:rPr>
                        <a:t>360,199</a:t>
                      </a:r>
                      <a:r>
                        <a:rPr kumimoji="1" lang="ja-JP" altLang="en-US" sz="1400" dirty="0">
                          <a:latin typeface="UD デジタル 教科書体 NK-B" panose="02020700000000000000" pitchFamily="18" charset="-128"/>
                          <a:ea typeface="UD デジタル 教科書体 NK-B" panose="02020700000000000000" pitchFamily="18" charset="-128"/>
                        </a:rPr>
                        <a:t>円（障害児相談支援給付費の返還金合計）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　　　（不正請求額　</a:t>
                      </a:r>
                      <a:r>
                        <a:rPr kumimoji="1" lang="en-US" altLang="ja-JP" sz="1400" dirty="0">
                          <a:latin typeface="UD デジタル 教科書体 NK-B" panose="02020700000000000000" pitchFamily="18" charset="-128"/>
                          <a:ea typeface="UD デジタル 教科書体 NK-B" panose="02020700000000000000" pitchFamily="18" charset="-128"/>
                        </a:rPr>
                        <a:t>257,285</a:t>
                      </a:r>
                      <a:r>
                        <a:rPr kumimoji="1" lang="ja-JP" altLang="en-US" sz="1400" dirty="0">
                          <a:latin typeface="UD デジタル 教科書体 NK-B" panose="02020700000000000000" pitchFamily="18" charset="-128"/>
                          <a:ea typeface="UD デジタル 教科書体 NK-B" panose="02020700000000000000" pitchFamily="18" charset="-128"/>
                        </a:rPr>
                        <a:t>円、加算金　</a:t>
                      </a:r>
                      <a:r>
                        <a:rPr kumimoji="1" lang="en-US" altLang="ja-JP" sz="1400" dirty="0">
                          <a:latin typeface="UD デジタル 教科書体 NK-B" panose="02020700000000000000" pitchFamily="18" charset="-128"/>
                          <a:ea typeface="UD デジタル 教科書体 NK-B" panose="02020700000000000000" pitchFamily="18" charset="-128"/>
                        </a:rPr>
                        <a:t>102,914</a:t>
                      </a:r>
                      <a:r>
                        <a:rPr kumimoji="1" lang="ja-JP" altLang="en-US" sz="1400" dirty="0">
                          <a:latin typeface="UD デジタル 教科書体 NK-B" panose="02020700000000000000" pitchFamily="18" charset="-128"/>
                          <a:ea typeface="UD デジタル 教科書体 NK-B" panose="02020700000000000000" pitchFamily="18" charset="-128"/>
                        </a:rPr>
                        <a:t>円）</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en-US" altLang="ja-JP" sz="1400" dirty="0">
                          <a:latin typeface="UD デジタル 教科書体 NK-B" panose="02020700000000000000" pitchFamily="18" charset="-128"/>
                          <a:ea typeface="UD デジタル 教科書体 NK-B" panose="02020700000000000000" pitchFamily="18" charset="-128"/>
                        </a:rPr>
                        <a:t>(2)</a:t>
                      </a:r>
                      <a:r>
                        <a:rPr kumimoji="1" lang="ja-JP" altLang="en-US" sz="1400" dirty="0">
                          <a:latin typeface="UD デジタル 教科書体 NK-B" panose="02020700000000000000" pitchFamily="18" charset="-128"/>
                          <a:ea typeface="UD デジタル 教科書体 NK-B" panose="02020700000000000000" pitchFamily="18" charset="-128"/>
                        </a:rPr>
                        <a:t>指定特定相談支援事業所についても、不正請求が認められた障害児相談支援事業所と一体的に運営されていることから併せて指定を取り消す。</a:t>
                      </a: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指定取消</a:t>
                      </a:r>
                    </a:p>
                  </a:txBody>
                  <a:tcPr/>
                </a:tc>
                <a:extLst>
                  <a:ext uri="{0D108BD9-81ED-4DB2-BD59-A6C34878D82A}">
                    <a16:rowId xmlns:a16="http://schemas.microsoft.com/office/drawing/2014/main" val="2463001971"/>
                  </a:ext>
                </a:extLst>
              </a:tr>
              <a:tr h="970156">
                <a:tc>
                  <a:txBody>
                    <a:bodyPr/>
                    <a:lstStyle/>
                    <a:p>
                      <a:r>
                        <a:rPr kumimoji="1" lang="en-US" altLang="ja-JP" sz="1400" dirty="0">
                          <a:latin typeface="UD デジタル 教科書体 NK-B" panose="02020700000000000000" pitchFamily="18" charset="-128"/>
                          <a:ea typeface="UD デジタル 教科書体 NK-B" panose="02020700000000000000" pitchFamily="18" charset="-128"/>
                        </a:rPr>
                        <a:t>2018</a:t>
                      </a:r>
                      <a:r>
                        <a:rPr kumimoji="1" lang="ja-JP" altLang="en-US" sz="1400" dirty="0">
                          <a:latin typeface="UD デジタル 教科書体 NK-B" panose="02020700000000000000" pitchFamily="18" charset="-128"/>
                          <a:ea typeface="UD デジタル 教科書体 NK-B" panose="02020700000000000000" pitchFamily="18" charset="-128"/>
                        </a:rPr>
                        <a:t>年</a:t>
                      </a:r>
                      <a:r>
                        <a:rPr kumimoji="1" lang="en-US" altLang="ja-JP" sz="1400" dirty="0">
                          <a:latin typeface="UD デジタル 教科書体 NK-B" panose="02020700000000000000" pitchFamily="18" charset="-128"/>
                          <a:ea typeface="UD デジタル 教科書体 NK-B" panose="02020700000000000000" pitchFamily="18" charset="-128"/>
                        </a:rPr>
                        <a:t>7</a:t>
                      </a:r>
                      <a:r>
                        <a:rPr kumimoji="1" lang="ja-JP" altLang="en-US" sz="1400" dirty="0">
                          <a:latin typeface="UD デジタル 教科書体 NK-B" panose="02020700000000000000" pitchFamily="18" charset="-128"/>
                          <a:ea typeface="UD デジタル 教科書体 NK-B" panose="02020700000000000000" pitchFamily="18" charset="-128"/>
                        </a:rPr>
                        <a:t>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○○市</a:t>
                      </a:r>
                    </a:p>
                  </a:txBody>
                  <a:tcPr>
                    <a:solidFill>
                      <a:srgbClr val="FBE2D1"/>
                    </a:solidFill>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障害児相談</a:t>
                      </a:r>
                    </a:p>
                  </a:txBody>
                  <a:tcPr>
                    <a:solidFill>
                      <a:srgbClr val="FBE2D1"/>
                    </a:solidFill>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障害児相談支援給付費の不正請求（児童福祉法第</a:t>
                      </a:r>
                      <a:r>
                        <a:rPr kumimoji="1" lang="en-US" altLang="ja-JP" sz="1400" dirty="0">
                          <a:latin typeface="UD デジタル 教科書体 NK-B" panose="02020700000000000000" pitchFamily="18" charset="-128"/>
                          <a:ea typeface="UD デジタル 教科書体 NK-B" panose="02020700000000000000" pitchFamily="18" charset="-128"/>
                        </a:rPr>
                        <a:t>24</a:t>
                      </a:r>
                      <a:r>
                        <a:rPr kumimoji="1" lang="ja-JP" altLang="en-US" sz="1400" dirty="0">
                          <a:latin typeface="UD デジタル 教科書体 NK-B" panose="02020700000000000000" pitchFamily="18" charset="-128"/>
                          <a:ea typeface="UD デジタル 教科書体 NK-B" panose="02020700000000000000" pitchFamily="18" charset="-128"/>
                        </a:rPr>
                        <a:t>条の</a:t>
                      </a:r>
                      <a:r>
                        <a:rPr kumimoji="1" lang="en-US" altLang="ja-JP" sz="1400" dirty="0">
                          <a:latin typeface="UD デジタル 教科書体 NK-B" panose="02020700000000000000" pitchFamily="18" charset="-128"/>
                          <a:ea typeface="UD デジタル 教科書体 NK-B" panose="02020700000000000000" pitchFamily="18" charset="-128"/>
                        </a:rPr>
                        <a:t>36</a:t>
                      </a:r>
                      <a:r>
                        <a:rPr kumimoji="1" lang="ja-JP" altLang="en-US" sz="1400" dirty="0">
                          <a:latin typeface="UD デジタル 教科書体 NK-B" panose="02020700000000000000" pitchFamily="18" charset="-128"/>
                          <a:ea typeface="UD デジタル 教科書体 NK-B" panose="02020700000000000000" pitchFamily="18" charset="-128"/>
                        </a:rPr>
                        <a:t>第</a:t>
                      </a:r>
                      <a:r>
                        <a:rPr kumimoji="1" lang="en-US" altLang="ja-JP" sz="1400" dirty="0">
                          <a:latin typeface="UD デジタル 教科書体 NK-B" panose="02020700000000000000" pitchFamily="18" charset="-128"/>
                          <a:ea typeface="UD デジタル 教科書体 NK-B" panose="02020700000000000000" pitchFamily="18" charset="-128"/>
                        </a:rPr>
                        <a:t>5</a:t>
                      </a:r>
                      <a:r>
                        <a:rPr kumimoji="1" lang="ja-JP" altLang="en-US" sz="1400" dirty="0">
                          <a:latin typeface="UD デジタル 教科書体 NK-B" panose="02020700000000000000" pitchFamily="18" charset="-128"/>
                          <a:ea typeface="UD デジタル 教科書体 NK-B" panose="02020700000000000000" pitchFamily="18" charset="-128"/>
                        </a:rPr>
                        <a:t>号）</a:t>
                      </a:r>
                    </a:p>
                    <a:p>
                      <a:r>
                        <a:rPr kumimoji="1" lang="ja-JP" altLang="en-US" sz="1400" dirty="0">
                          <a:latin typeface="UD デジタル 教科書体 NK-B" panose="02020700000000000000" pitchFamily="18" charset="-128"/>
                          <a:ea typeface="UD デジタル 教科書体 NK-B" panose="02020700000000000000" pitchFamily="18" charset="-128"/>
                        </a:rPr>
                        <a:t>障害児支援利用計画を作成していないことを認識していたにも関わらず、障害児相談支援給付費を請求し、受領した。</a:t>
                      </a:r>
                    </a:p>
                  </a:txBody>
                  <a:tcPr>
                    <a:solidFill>
                      <a:srgbClr val="FBE2D1"/>
                    </a:solidFill>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指定の全部効力</a:t>
                      </a:r>
                    </a:p>
                    <a:p>
                      <a:r>
                        <a:rPr kumimoji="1" lang="ja-JP" altLang="en-US" sz="1400" dirty="0">
                          <a:latin typeface="UD デジタル 教科書体 NK-B" panose="02020700000000000000" pitchFamily="18" charset="-128"/>
                          <a:ea typeface="UD デジタル 教科書体 NK-B" panose="02020700000000000000" pitchFamily="18" charset="-128"/>
                        </a:rPr>
                        <a:t>停止（１２か月）</a:t>
                      </a:r>
                    </a:p>
                    <a:p>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solidFill>
                      <a:srgbClr val="FBE2D1"/>
                    </a:solidFill>
                  </a:tcPr>
                </a:tc>
                <a:extLst>
                  <a:ext uri="{0D108BD9-81ED-4DB2-BD59-A6C34878D82A}">
                    <a16:rowId xmlns:a16="http://schemas.microsoft.com/office/drawing/2014/main" val="2765434497"/>
                  </a:ext>
                </a:extLst>
              </a:tr>
              <a:tr h="756630">
                <a:tc gridSpan="4">
                  <a:txBody>
                    <a:bodyPr/>
                    <a:lstStyle/>
                    <a:p>
                      <a:r>
                        <a:rPr kumimoji="1" lang="ja-JP" altLang="en-US" sz="1200" dirty="0">
                          <a:latin typeface="UD デジタル 教科書体 NK-B" panose="02020700000000000000" pitchFamily="18" charset="-128"/>
                          <a:ea typeface="UD デジタル 教科書体 NK-B" panose="02020700000000000000" pitchFamily="18" charset="-128"/>
                        </a:rPr>
                        <a:t>○人員基準を満たさないもの。労働実態のあるような虚偽の申請。</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○不正な請求（行っていないのに行ったことに、実施していないのに実施したことに、満たさないのに満たしたことに</a:t>
                      </a:r>
                      <a:r>
                        <a:rPr kumimoji="1" lang="en-US" altLang="ja-JP" sz="1200" dirty="0">
                          <a:latin typeface="UD デジタル 教科書体 NK-B" panose="02020700000000000000" pitchFamily="18" charset="-128"/>
                          <a:ea typeface="UD デジタル 教科書体 NK-B" panose="02020700000000000000" pitchFamily="18" charset="-128"/>
                        </a:rPr>
                        <a:t>…</a:t>
                      </a:r>
                      <a:r>
                        <a:rPr kumimoji="1" lang="ja-JP" altLang="en-US" sz="1200" dirty="0">
                          <a:latin typeface="UD デジタル 教科書体 NK-B" panose="02020700000000000000" pitchFamily="18" charset="-128"/>
                          <a:ea typeface="UD デジタル 教科書体 NK-B" panose="02020700000000000000" pitchFamily="18" charset="-128"/>
                        </a:rPr>
                        <a:t>）</a:t>
                      </a:r>
                      <a:endParaRPr kumimoji="1" lang="en-US" altLang="ja-JP" sz="1200" dirty="0">
                        <a:latin typeface="UD デジタル 教科書体 NK-B" panose="02020700000000000000" pitchFamily="18" charset="-128"/>
                        <a:ea typeface="UD デジタル 教科書体 NK-B" panose="02020700000000000000" pitchFamily="18" charset="-128"/>
                      </a:endParaRPr>
                    </a:p>
                    <a:p>
                      <a:r>
                        <a:rPr kumimoji="1" lang="ja-JP" altLang="en-US" sz="1200" dirty="0">
                          <a:latin typeface="UD デジタル 教科書体 NK-B" panose="02020700000000000000" pitchFamily="18" charset="-128"/>
                          <a:ea typeface="UD デジタル 教科書体 NK-B" panose="02020700000000000000" pitchFamily="18" charset="-128"/>
                        </a:rPr>
                        <a:t>○実態のない職員やサービス、加算等々</a:t>
                      </a:r>
                    </a:p>
                  </a:txBody>
                  <a:tcPr>
                    <a:noFill/>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5" name="スライド番号プレースホルダー 4"/>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54</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3" name="角丸四角形 5">
            <a:extLst>
              <a:ext uri="{FF2B5EF4-FFF2-40B4-BE49-F238E27FC236}">
                <a16:creationId xmlns:a16="http://schemas.microsoft.com/office/drawing/2014/main" id="{327AD259-2D86-9750-A49E-72DC2403265C}"/>
              </a:ext>
            </a:extLst>
          </p:cNvPr>
          <p:cNvSpPr/>
          <p:nvPr/>
        </p:nvSpPr>
        <p:spPr>
          <a:xfrm>
            <a:off x="7833673" y="85766"/>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190731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49695261"/>
              </p:ext>
            </p:extLst>
          </p:nvPr>
        </p:nvGraphicFramePr>
        <p:xfrm>
          <a:off x="359429" y="514446"/>
          <a:ext cx="8425142" cy="5506831"/>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284477">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処分年月</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サービス種類</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dirty="0">
                          <a:latin typeface="UD デジタル 教科書体 NK-B" panose="02020700000000000000" pitchFamily="18" charset="-128"/>
                          <a:ea typeface="UD デジタル 教科書体 NK-B" panose="02020700000000000000" pitchFamily="18" charset="-128"/>
                        </a:rPr>
                        <a:t>処分の原因となる事実</a:t>
                      </a:r>
                      <a:endParaRPr kumimoji="1" lang="ja-JP" altLang="en-US" sz="1400" b="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lang="ja-JP" altLang="en-US" sz="1400" u="none" strike="noStrike" baseline="0" dirty="0">
                          <a:latin typeface="UD デジタル 教科書体 NK-B" panose="02020700000000000000" pitchFamily="18" charset="-128"/>
                          <a:ea typeface="UD デジタル 教科書体 NK-B" panose="02020700000000000000" pitchFamily="18" charset="-128"/>
                        </a:rPr>
                        <a:t>処分内容</a:t>
                      </a:r>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1820819394"/>
                  </a:ext>
                </a:extLst>
              </a:tr>
              <a:tr h="2644866">
                <a:tc>
                  <a:txBody>
                    <a:bodyPr/>
                    <a:lstStyle/>
                    <a:p>
                      <a:r>
                        <a:rPr kumimoji="1" lang="en-US" altLang="ja-JP" sz="1400" dirty="0">
                          <a:latin typeface="UD デジタル 教科書体 NK-B" panose="02020700000000000000" pitchFamily="18" charset="-128"/>
                          <a:ea typeface="UD デジタル 教科書体 NK-B" panose="02020700000000000000" pitchFamily="18" charset="-128"/>
                        </a:rPr>
                        <a:t>2024</a:t>
                      </a:r>
                      <a:r>
                        <a:rPr kumimoji="1" lang="ja-JP" altLang="en-US" sz="1400" dirty="0">
                          <a:latin typeface="UD デジタル 教科書体 NK-B" panose="02020700000000000000" pitchFamily="18" charset="-128"/>
                          <a:ea typeface="UD デジタル 教科書体 NK-B" panose="02020700000000000000" pitchFamily="18" charset="-128"/>
                        </a:rPr>
                        <a:t>年</a:t>
                      </a:r>
                      <a:r>
                        <a:rPr kumimoji="1" lang="en-US" altLang="ja-JP" sz="1400" dirty="0">
                          <a:latin typeface="UD デジタル 教科書体 NK-B" panose="02020700000000000000" pitchFamily="18" charset="-128"/>
                          <a:ea typeface="UD デジタル 教科書体 NK-B" panose="02020700000000000000" pitchFamily="18" charset="-128"/>
                        </a:rPr>
                        <a:t>7</a:t>
                      </a:r>
                      <a:r>
                        <a:rPr kumimoji="1" lang="ja-JP" altLang="en-US" sz="1400" dirty="0">
                          <a:latin typeface="UD デジタル 教科書体 NK-B" panose="02020700000000000000" pitchFamily="18" charset="-128"/>
                          <a:ea typeface="UD デジタル 教科書体 NK-B" panose="02020700000000000000" pitchFamily="18" charset="-128"/>
                        </a:rPr>
                        <a:t>月</a:t>
                      </a:r>
                      <a:endParaRPr kumimoji="1" lang="en-US" altLang="ja-JP" sz="1400" dirty="0">
                        <a:latin typeface="UD デジタル 教科書体 NK-B" panose="02020700000000000000" pitchFamily="18" charset="-128"/>
                        <a:ea typeface="UD デジタル 教科書体 NK-B" panose="02020700000000000000" pitchFamily="18" charset="-128"/>
                      </a:endParaRPr>
                    </a:p>
                    <a:p>
                      <a:r>
                        <a:rPr kumimoji="1" lang="ja-JP" altLang="en-US" sz="1400" dirty="0">
                          <a:latin typeface="UD デジタル 教科書体 NK-B" panose="02020700000000000000" pitchFamily="18" charset="-128"/>
                          <a:ea typeface="UD デジタル 教科書体 NK-B" panose="02020700000000000000" pitchFamily="18" charset="-128"/>
                        </a:rPr>
                        <a:t>○○市</a:t>
                      </a:r>
                    </a:p>
                  </a:txBody>
                  <a:tcPr/>
                </a:tc>
                <a:tc>
                  <a:txBody>
                    <a:bodyPr/>
                    <a:lstStyle/>
                    <a:p>
                      <a:r>
                        <a:rPr kumimoji="1" lang="ja-JP" altLang="en-US"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指定相談支援事業</a:t>
                      </a:r>
                      <a:endParaRPr kumimoji="1" lang="en-US" altLang="ja-JP" sz="11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・事業所ごとに必ず</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人以上の相談支援専門員を配置すべきことが法令で定められているにもかかわらず、令和</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年</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月</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日から令和</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年</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月</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29</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日の間、相談支援専門員を</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名も配置していない状況であったとともに、その状況が継続していたにもかかわらず、給付費を反復継続して不正に請求し受給し続けていた。（障害者総合支援法第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29</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項第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号、児童福祉法第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24</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36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a:t>
                      </a:r>
                      <a:br>
                        <a:rPr lang="ja-JP" altLang="en-US" sz="1400" dirty="0">
                          <a:latin typeface="UD デジタル 教科書体 NK-B" panose="02020700000000000000" pitchFamily="18" charset="-128"/>
                          <a:ea typeface="UD デジタル 教科書体 NK-B" panose="02020700000000000000" pitchFamily="18" charset="-128"/>
                        </a:rPr>
                      </a:br>
                      <a:br>
                        <a:rPr lang="ja-JP" altLang="en-US" sz="1400" dirty="0">
                          <a:latin typeface="UD デジタル 教科書体 NK-B" panose="02020700000000000000" pitchFamily="18" charset="-128"/>
                          <a:ea typeface="UD デジタル 教科書体 NK-B" panose="02020700000000000000" pitchFamily="18" charset="-128"/>
                        </a:rPr>
                      </a:b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・相談支援専門員の勤務状態等にかかる書類の提出を求めるも虚偽の報告を行った。（障害者総合支援法第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51</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29</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項第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号、児童福祉法第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24</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条の</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36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第</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6</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号）</a:t>
                      </a:r>
                      <a:endPar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　　返還請求予定額：　</a:t>
                      </a:r>
                      <a:r>
                        <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3,148,530</a:t>
                      </a:r>
                      <a:r>
                        <a:rPr kumimoji="1" lang="ja-JP" altLang="en-US"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rPr>
                        <a:t>円（概算）</a:t>
                      </a:r>
                      <a:endParaRPr kumimoji="1" lang="en-US" altLang="ja-JP" sz="1400" b="0" i="0" kern="1200" dirty="0">
                        <a:solidFill>
                          <a:schemeClr val="tx1"/>
                        </a:solidFill>
                        <a:effectLst/>
                        <a:latin typeface="UD デジタル 教科書体 NK-B" panose="02020700000000000000" pitchFamily="18" charset="-128"/>
                        <a:ea typeface="UD デジタル 教科書体 NK-B" panose="02020700000000000000" pitchFamily="18" charset="-128"/>
                        <a:cs typeface="+mn-cs"/>
                      </a:endParaRPr>
                    </a:p>
                    <a:p>
                      <a:endParaRPr kumimoji="1" lang="ja-JP" altLang="en-US" sz="1400" dirty="0">
                        <a:latin typeface="UD デジタル 教科書体 NK-B" panose="02020700000000000000" pitchFamily="18" charset="-128"/>
                        <a:ea typeface="UD デジタル 教科書体 NK-B" panose="02020700000000000000" pitchFamily="18" charset="-128"/>
                      </a:endParaRPr>
                    </a:p>
                  </a:txBody>
                  <a:tcPr/>
                </a:tc>
                <a:tc>
                  <a:txBody>
                    <a:bodyPr/>
                    <a:lstStyle/>
                    <a:p>
                      <a:r>
                        <a:rPr kumimoji="1" lang="ja-JP" altLang="en-US"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指定取消</a:t>
                      </a:r>
                      <a:endParaRPr kumimoji="1" lang="en-US" altLang="ja-JP"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4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（その後事業廃止届）</a:t>
                      </a:r>
                      <a:endParaRPr kumimoji="1" lang="ja-JP" altLang="en-US" sz="1100" dirty="0">
                        <a:latin typeface="UD デジタル 教科書体 NK-B" panose="02020700000000000000" pitchFamily="18" charset="-128"/>
                        <a:ea typeface="UD デジタル 教科書体 NK-B" panose="02020700000000000000" pitchFamily="18" charset="-128"/>
                      </a:endParaRPr>
                    </a:p>
                  </a:txBody>
                  <a:tcPr/>
                </a:tc>
                <a:extLst>
                  <a:ext uri="{0D108BD9-81ED-4DB2-BD59-A6C34878D82A}">
                    <a16:rowId xmlns:a16="http://schemas.microsoft.com/office/drawing/2014/main" val="2463001971"/>
                  </a:ext>
                </a:extLst>
              </a:tr>
              <a:tr h="2336911">
                <a:tc gridSpan="4">
                  <a:txBody>
                    <a:bodyPr/>
                    <a:lstStyle/>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ある市では、過去年度の障害福祉サービス事業者等説明会で、特定相談支援事業者向けの実地指導において、指摘の多かった項目及び具体例として、以下のような事例を示しています。</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○変更届に関し、専従の管理者，相談支援専門員が入所施設の管理者，従業者と兼務となったのに届出がない事例。</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○従業者に関し、相談支援専門員が兼務している事業所の利用者についてモニタリングを実施している事例。</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○勤務体制の確保に関し、指定計画相談支援を提供できる勤務体制が定められていない，当該相談支援専門員に指定計画相談</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　　支援の業務を担当させていない，研修の機会が確保されていないなどの事例。</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○計画相談支援費に関し、指定サービス利用支援を行った場合に，サービス利用支援費の請求を行うが，誤って複数回同一内容</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　　の請求を行っている事例。また、モニタリング月でない月に行ったモニタリングについて，継続サービス利用支援費を請求してい</a:t>
                      </a:r>
                      <a:endParaRPr kumimoji="1" lang="en-US" altLang="ja-JP"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endParaRPr>
                    </a:p>
                    <a:p>
                      <a:r>
                        <a:rPr kumimoji="1" lang="ja-JP" altLang="en-US" sz="1200" kern="1200" baseline="0" dirty="0">
                          <a:solidFill>
                            <a:schemeClr val="tx1"/>
                          </a:solidFill>
                          <a:latin typeface="UD デジタル 教科書体 NK-B" panose="02020700000000000000" pitchFamily="18" charset="-128"/>
                          <a:ea typeface="UD デジタル 教科書体 NK-B" panose="02020700000000000000" pitchFamily="18" charset="-128"/>
                          <a:cs typeface="+mn-cs"/>
                        </a:rPr>
                        <a:t>　　る事例。</a:t>
                      </a:r>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5" name="スライド番号プレースホルダー 4"/>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55</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9A61ACDB-2BEA-B909-8355-BA24AF766411}"/>
              </a:ext>
            </a:extLst>
          </p:cNvPr>
          <p:cNvSpPr/>
          <p:nvPr/>
        </p:nvSpPr>
        <p:spPr>
          <a:xfrm>
            <a:off x="7833673" y="85766"/>
            <a:ext cx="1168923" cy="236039"/>
          </a:xfrm>
          <a:prstGeom prst="roundRect">
            <a:avLst/>
          </a:prstGeom>
          <a:solidFill>
            <a:srgbClr val="C0000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コンプライアンス</a:t>
            </a:r>
          </a:p>
        </p:txBody>
      </p:sp>
    </p:spTree>
    <p:extLst>
      <p:ext uri="{BB962C8B-B14F-4D97-AF65-F5344CB8AC3E}">
        <p14:creationId xmlns:p14="http://schemas.microsoft.com/office/powerpoint/2010/main" val="365093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013" y="2014538"/>
            <a:ext cx="9043987" cy="2100261"/>
          </a:xfrm>
        </p:spPr>
        <p:txBody>
          <a:bodyPr>
            <a:normAutofit/>
          </a:bodyPr>
          <a:lstStyle/>
          <a:p>
            <a:r>
              <a:rPr kumimoji="1" lang="en-US" altLang="ja-JP" sz="3600" dirty="0">
                <a:latin typeface="UD デジタル 教科書体 NK-B" panose="02020700000000000000" pitchFamily="18" charset="-128"/>
                <a:ea typeface="UD デジタル 教科書体 NK-B" panose="02020700000000000000" pitchFamily="18" charset="-128"/>
              </a:rPr>
              <a:t>2</a:t>
            </a:r>
            <a:r>
              <a:rPr kumimoji="1" lang="ja-JP" altLang="en-US" sz="3600" dirty="0">
                <a:latin typeface="UD デジタル 教科書体 NK-B" panose="02020700000000000000" pitchFamily="18" charset="-128"/>
                <a:ea typeface="UD デジタル 教科書体 NK-B" panose="02020700000000000000" pitchFamily="18" charset="-128"/>
              </a:rPr>
              <a:t>．利用者中心の</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福祉サービス提供とリスクマネジメント</a:t>
            </a:r>
            <a:br>
              <a:rPr kumimoji="1" lang="en-US" altLang="ja-JP" sz="3600" dirty="0">
                <a:latin typeface="UD デジタル 教科書体 NK-B" panose="02020700000000000000" pitchFamily="18" charset="-128"/>
                <a:ea typeface="UD デジタル 教科書体 NK-B" panose="02020700000000000000" pitchFamily="18" charset="-128"/>
              </a:rPr>
            </a:br>
            <a:r>
              <a:rPr kumimoji="1" lang="ja-JP" altLang="en-US" sz="3600" dirty="0">
                <a:latin typeface="UD デジタル 教科書体 NK-B" panose="02020700000000000000" pitchFamily="18" charset="-128"/>
                <a:ea typeface="UD デジタル 教科書体 NK-B" panose="02020700000000000000" pitchFamily="18" charset="-128"/>
              </a:rPr>
              <a:t>　　</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6</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5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50" i="0" dirty="0">
              <a:latin typeface="UD デジタル 教科書体 NK-B" panose="02020700000000000000" pitchFamily="18" charset="-128"/>
              <a:ea typeface="UD デジタル 教科書体 NK-B" panose="02020700000000000000" pitchFamily="18" charset="-128"/>
            </a:endParaRPr>
          </a:p>
        </p:txBody>
      </p:sp>
      <p:pic>
        <p:nvPicPr>
          <p:cNvPr id="2050" name="Picture 2" descr="ソース画像を表示">
            <a:extLst>
              <a:ext uri="{FF2B5EF4-FFF2-40B4-BE49-F238E27FC236}">
                <a16:creationId xmlns:a16="http://schemas.microsoft.com/office/drawing/2014/main" id="{296B06EF-A965-4139-970E-70ABE7292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57" y="4363118"/>
            <a:ext cx="3004710" cy="2370840"/>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5">
            <a:extLst>
              <a:ext uri="{FF2B5EF4-FFF2-40B4-BE49-F238E27FC236}">
                <a16:creationId xmlns:a16="http://schemas.microsoft.com/office/drawing/2014/main" id="{97F24648-A620-C0DA-CEFC-09062258F68A}"/>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cxnSp>
        <p:nvCxnSpPr>
          <p:cNvPr id="7" name="直線コネクタ 6">
            <a:extLst>
              <a:ext uri="{FF2B5EF4-FFF2-40B4-BE49-F238E27FC236}">
                <a16:creationId xmlns:a16="http://schemas.microsoft.com/office/drawing/2014/main" id="{D50C985F-C6E8-E375-BE61-38CF1DDC0F02}"/>
              </a:ext>
            </a:extLst>
          </p:cNvPr>
          <p:cNvCxnSpPr/>
          <p:nvPr/>
        </p:nvCxnSpPr>
        <p:spPr>
          <a:xfrm>
            <a:off x="1633928" y="3264108"/>
            <a:ext cx="16339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84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2005012"/>
            <a:ext cx="7886700" cy="4351338"/>
          </a:xfrm>
        </p:spPr>
        <p:txBody>
          <a:bodyPr rtlCol="0"/>
          <a:lstStyle/>
          <a:p>
            <a:pPr marL="0" indent="0" rtl="0">
              <a:buNone/>
            </a:pPr>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（１）福祉サービス提供とリスクマネジメント</a:t>
            </a:r>
            <a:endParaRPr lang="en-US" altLang="ja-JP"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（２）インシデントとアクシデント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endParaRPr lang="ja-JP" altLang="en-US"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（３）相談支援事業所におけるリスクマネジメント</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rtl="0">
              <a:buNone/>
            </a:pPr>
            <a:r>
              <a:rPr lang="ja-JP" altLang="en-US" dirty="0">
                <a:latin typeface="UD デジタル 教科書体 NK-B" panose="02020700000000000000" pitchFamily="18" charset="-128"/>
                <a:ea typeface="UD デジタル 教科書体 NK-B" panose="02020700000000000000" pitchFamily="18" charset="-128"/>
              </a:rPr>
              <a:t>　　</a:t>
            </a: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7</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i="0" dirty="0">
              <a:latin typeface="UD デジタル 教科書体 NK-B" panose="02020700000000000000" pitchFamily="18" charset="-128"/>
              <a:ea typeface="UD デジタル 教科書体 NK-B" panose="02020700000000000000" pitchFamily="18" charset="-128"/>
            </a:endParaRPr>
          </a:p>
        </p:txBody>
      </p:sp>
      <p:sp>
        <p:nvSpPr>
          <p:cNvPr id="4" name="角丸四角形 5">
            <a:extLst>
              <a:ext uri="{FF2B5EF4-FFF2-40B4-BE49-F238E27FC236}">
                <a16:creationId xmlns:a16="http://schemas.microsoft.com/office/drawing/2014/main" id="{4FE95B59-EF8F-2B98-8C2A-1C91D9B1FAD9}"/>
              </a:ext>
            </a:extLst>
          </p:cNvPr>
          <p:cNvSpPr/>
          <p:nvPr/>
        </p:nvSpPr>
        <p:spPr>
          <a:xfrm>
            <a:off x="231112" y="324232"/>
            <a:ext cx="8284238" cy="75985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rPr>
              <a:t>2</a:t>
            </a: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．利用者中心の</a:t>
            </a:r>
            <a:endParaRPr kumimoji="1" lang="en-US" altLang="ja-JP" sz="2000"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ct val="90000"/>
              </a:lnSpc>
              <a:spcBef>
                <a:spcPct val="0"/>
              </a:spcBef>
              <a:defRPr/>
            </a:pPr>
            <a:r>
              <a:rPr kumimoji="1" lang="ja-JP" altLang="en-US" sz="2000" dirty="0">
                <a:solidFill>
                  <a:prstClr val="black"/>
                </a:solidFill>
                <a:latin typeface="UD デジタル 教科書体 NK-B" panose="02020700000000000000" pitchFamily="18" charset="-128"/>
                <a:ea typeface="UD デジタル 教科書体 NK-B" panose="02020700000000000000" pitchFamily="18" charset="-128"/>
              </a:rPr>
              <a:t>　　　福祉サービス提供とリスクマネジメント</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44736" y="1091273"/>
            <a:ext cx="7886700" cy="1534720"/>
          </a:xfrm>
          <a:noFill/>
          <a:ln>
            <a:noFill/>
          </a:ln>
        </p:spPr>
        <p:style>
          <a:lnRef idx="1">
            <a:schemeClr val="accent5"/>
          </a:lnRef>
          <a:fillRef idx="2">
            <a:schemeClr val="accent5"/>
          </a:fillRef>
          <a:effectRef idx="1">
            <a:schemeClr val="accent5"/>
          </a:effectRef>
          <a:fontRef idx="minor">
            <a:schemeClr val="dk1"/>
          </a:fontRef>
        </p:style>
        <p:txBody>
          <a:bodyPr anchor="ctr">
            <a:noAutofit/>
          </a:bodyPr>
          <a:lstStyle/>
          <a:p>
            <a:pPr marL="0" indent="0">
              <a:buNone/>
            </a:pPr>
            <a:r>
              <a:rPr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リスクマネジメント</a:t>
            </a:r>
            <a:r>
              <a:rPr kumimoji="1" lang="en-US" altLang="ja-JP" sz="2400" dirty="0">
                <a:latin typeface="UD デジタル 教科書体 NK-B" panose="02020700000000000000" pitchFamily="18" charset="-128"/>
                <a:ea typeface="UD デジタル 教科書体 NK-B" panose="02020700000000000000" pitchFamily="18" charset="-128"/>
              </a:rPr>
              <a:t>】</a:t>
            </a:r>
            <a:r>
              <a:rPr kumimoji="1" lang="ja-JP" altLang="en-US" sz="2400" dirty="0">
                <a:latin typeface="UD デジタル 教科書体 NK-B" panose="02020700000000000000" pitchFamily="18" charset="-128"/>
                <a:ea typeface="UD デジタル 教科書体 NK-B" panose="02020700000000000000" pitchFamily="18" charset="-128"/>
              </a:rPr>
              <a:t>とは</a:t>
            </a:r>
            <a:endParaRPr kumimoji="1" lang="en-US" altLang="ja-JP" sz="24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2400" dirty="0">
                <a:latin typeface="UD デジタル 教科書体 NK-B" panose="02020700000000000000" pitchFamily="18" charset="-128"/>
                <a:ea typeface="UD デジタル 教科書体 NK-B" panose="02020700000000000000" pitchFamily="18" charset="-128"/>
              </a:rPr>
              <a:t>　</a:t>
            </a:r>
            <a:r>
              <a:rPr lang="ja-JP" altLang="en-US" sz="2000" dirty="0">
                <a:latin typeface="UD デジタル 教科書体 NK-B" panose="02020700000000000000" pitchFamily="18" charset="-128"/>
                <a:ea typeface="UD デジタル 教科書体 NK-B" panose="02020700000000000000" pitchFamily="18" charset="-128"/>
              </a:rPr>
              <a:t>一般的に、</a:t>
            </a:r>
            <a:r>
              <a:rPr kumimoji="1" lang="ja-JP" altLang="en-US" sz="2000" dirty="0">
                <a:latin typeface="UD デジタル 教科書体 NK-B" panose="02020700000000000000" pitchFamily="18" charset="-128"/>
                <a:ea typeface="UD デジタル 教科書体 NK-B" panose="02020700000000000000" pitchFamily="18" charset="-128"/>
              </a:rPr>
              <a:t>将来起こりうるリスクを</a:t>
            </a:r>
            <a:r>
              <a:rPr lang="ja-JP" altLang="en-US" sz="2000" dirty="0">
                <a:latin typeface="UD デジタル 教科書体 NK-B" panose="02020700000000000000" pitchFamily="18" charset="-128"/>
                <a:ea typeface="UD デジタル 教科書体 NK-B" panose="02020700000000000000" pitchFamily="18" charset="-128"/>
              </a:rPr>
              <a:t>予見</a:t>
            </a:r>
            <a:r>
              <a:rPr kumimoji="1" lang="ja-JP" altLang="en-US" sz="2000" dirty="0">
                <a:latin typeface="UD デジタル 教科書体 NK-B" panose="02020700000000000000" pitchFamily="18" charset="-128"/>
                <a:ea typeface="UD デジタル 教科書体 NK-B" panose="02020700000000000000" pitchFamily="18" charset="-128"/>
              </a:rPr>
              <a:t>し、リスクがもたらす</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損失を予防するための対策</a:t>
            </a:r>
            <a:r>
              <a:rPr kumimoji="1" lang="ja-JP" altLang="en-US" sz="2000" dirty="0">
                <a:latin typeface="UD デジタル 教科書体 NK-B" panose="02020700000000000000" pitchFamily="18" charset="-128"/>
                <a:ea typeface="UD デジタル 教科書体 NK-B" panose="02020700000000000000" pitchFamily="18" charset="-128"/>
              </a:rPr>
              <a:t>と、リスクが起こった場合の損害を</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最小限に食い止めるための対応</a:t>
            </a:r>
            <a:r>
              <a:rPr kumimoji="1" lang="ja-JP" altLang="en-US" sz="2000" dirty="0">
                <a:latin typeface="UD デジタル 教科書体 NK-B" panose="02020700000000000000" pitchFamily="18" charset="-128"/>
                <a:ea typeface="UD デジタル 教科書体 NK-B" panose="02020700000000000000" pitchFamily="18" charset="-128"/>
              </a:rPr>
              <a:t>を指す</a:t>
            </a:r>
          </a:p>
        </p:txBody>
      </p:sp>
      <p:sp>
        <p:nvSpPr>
          <p:cNvPr id="4" name="下矢印 3"/>
          <p:cNvSpPr/>
          <p:nvPr/>
        </p:nvSpPr>
        <p:spPr>
          <a:xfrm>
            <a:off x="3902066" y="2513682"/>
            <a:ext cx="1339867" cy="5954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86605" y="4756711"/>
            <a:ext cx="3499029" cy="1396240"/>
          </a:xfrm>
          <a:prstGeom prst="rect">
            <a:avLst/>
          </a:prstGeom>
          <a:solidFill>
            <a:srgbClr val="99FF99"/>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B" panose="02020700000000000000" pitchFamily="18" charset="-128"/>
                <a:ea typeface="UD デジタル 教科書体 NK-B" panose="02020700000000000000" pitchFamily="18" charset="-128"/>
              </a:rPr>
              <a:t>①予防的措置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事前にリスクを回避するための措置</a:t>
            </a:r>
          </a:p>
        </p:txBody>
      </p:sp>
      <p:sp>
        <p:nvSpPr>
          <p:cNvPr id="6" name="コンテンツ プレースホルダー 2"/>
          <p:cNvSpPr txBox="1">
            <a:spLocks/>
          </p:cNvSpPr>
          <p:nvPr/>
        </p:nvSpPr>
        <p:spPr>
          <a:xfrm>
            <a:off x="5074276" y="4745588"/>
            <a:ext cx="3499029" cy="1396240"/>
          </a:xfrm>
          <a:prstGeom prst="rect">
            <a:avLst/>
          </a:prstGeom>
          <a:solidFill>
            <a:srgbClr val="99FF99"/>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B" panose="02020700000000000000" pitchFamily="18" charset="-128"/>
                <a:ea typeface="UD デジタル 教科書体 NK-B" panose="02020700000000000000" pitchFamily="18" charset="-128"/>
              </a:rPr>
              <a:t>②事後的措置</a:t>
            </a:r>
            <a:endParaRPr lang="en-US" altLang="ja-JP" sz="24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ja-JP" altLang="en-US" sz="2000" dirty="0">
                <a:latin typeface="UD デジタル 教科書体 NK-B" panose="02020700000000000000" pitchFamily="18" charset="-128"/>
                <a:ea typeface="UD デジタル 教科書体 NK-B" panose="02020700000000000000" pitchFamily="18" charset="-128"/>
              </a:rPr>
              <a:t>起こった場合の補償等の対応</a:t>
            </a:r>
            <a:endParaRPr lang="en-US" altLang="ja-JP" sz="2000" dirty="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endParaRPr lang="ja-JP" altLang="en-US" sz="2000" dirty="0">
              <a:latin typeface="UD デジタル 教科書体 NK-B" panose="02020700000000000000" pitchFamily="18" charset="-128"/>
              <a:ea typeface="UD デジタル 教科書体 NK-B" panose="02020700000000000000" pitchFamily="18" charset="-128"/>
            </a:endParaRPr>
          </a:p>
        </p:txBody>
      </p:sp>
      <p:sp>
        <p:nvSpPr>
          <p:cNvPr id="7" name="加算記号 6"/>
          <p:cNvSpPr/>
          <p:nvPr/>
        </p:nvSpPr>
        <p:spPr>
          <a:xfrm>
            <a:off x="4229075" y="4981975"/>
            <a:ext cx="772732" cy="7501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1242589" y="3385505"/>
            <a:ext cx="6890994" cy="441778"/>
          </a:xfrm>
          <a:prstGeom prst="rect">
            <a:avLst/>
          </a:prstGeom>
          <a:solidFill>
            <a:schemeClr val="accent2">
              <a:lumMod val="40000"/>
              <a:lumOff val="60000"/>
            </a:schemeClr>
          </a:solidFill>
          <a:ln w="38100"/>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dirty="0">
                <a:latin typeface="UD デジタル 教科書体 NK-B" panose="02020700000000000000" pitchFamily="18" charset="-128"/>
                <a:ea typeface="UD デジタル 教科書体 NK-B" panose="02020700000000000000" pitchFamily="18" charset="-128"/>
              </a:rPr>
              <a:t>二つの側面からリスクをマネジメントする必要がある</a:t>
            </a:r>
          </a:p>
        </p:txBody>
      </p:sp>
      <p:sp>
        <p:nvSpPr>
          <p:cNvPr id="13" name="スライド番号プレースホルダー 12"/>
          <p:cNvSpPr>
            <a:spLocks noGrp="1"/>
          </p:cNvSpPr>
          <p:nvPr>
            <p:ph type="sldNum" sz="quarter" idx="12"/>
          </p:nvPr>
        </p:nvSpPr>
        <p:spPr/>
        <p:txBody>
          <a:bodyPr/>
          <a:lstStyle/>
          <a:p>
            <a:pPr rtl="0"/>
            <a:fld id="{E31375A4-56A4-47D6-9801-1991572033F7}" type="slidenum">
              <a:rPr lang="en-US" altLang="ja-JP" noProof="0" smtClean="0"/>
              <a:pPr rtl="0"/>
              <a:t>8</a:t>
            </a:fld>
            <a:endParaRPr lang="ja-JP" altLang="en-US" noProof="0" dirty="0"/>
          </a:p>
        </p:txBody>
      </p:sp>
      <p:sp>
        <p:nvSpPr>
          <p:cNvPr id="9" name="フッター プレースホルダー 8"/>
          <p:cNvSpPr>
            <a:spLocks noGrp="1"/>
          </p:cNvSpPr>
          <p:nvPr>
            <p:ph type="ftr" sz="quarter" idx="3"/>
          </p:nvPr>
        </p:nvSpPr>
        <p:spPr/>
        <p:txBody>
          <a:bodyPr/>
          <a:lstStyle/>
          <a:p>
            <a:r>
              <a:rPr kumimoji="1" lang="zh-TW" altLang="en-US"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i="0" dirty="0">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967C2A1E-74B5-D46F-DCA1-8BC5A7A1E850}"/>
              </a:ext>
            </a:extLst>
          </p:cNvPr>
          <p:cNvSpPr txBox="1"/>
          <p:nvPr/>
        </p:nvSpPr>
        <p:spPr>
          <a:xfrm>
            <a:off x="490194" y="212155"/>
            <a:ext cx="8653806" cy="461665"/>
          </a:xfrm>
          <a:prstGeom prst="rect">
            <a:avLst/>
          </a:prstGeom>
          <a:noFill/>
        </p:spPr>
        <p:txBody>
          <a:bodyPr wrap="square" rtlCol="0">
            <a:spAutoFit/>
          </a:bodyPr>
          <a:lstStyle/>
          <a:p>
            <a:pPr defTabSz="457200">
              <a:defRPr/>
            </a:pP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a:t>
            </a:r>
            <a:r>
              <a:rPr lang="en-US" altLang="ja-JP"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1</a:t>
            </a:r>
            <a:r>
              <a:rPr lang="ja-JP" altLang="en-US" sz="2400" b="1" dirty="0">
                <a:solidFill>
                  <a:prstClr val="black"/>
                </a:solidFill>
                <a:latin typeface="UD デジタル 教科書体 NK-B" panose="02020700000000000000" pitchFamily="18" charset="-128"/>
                <a:ea typeface="UD デジタル 教科書体 NK-B" panose="02020700000000000000" pitchFamily="18" charset="-128"/>
                <a:cs typeface="メイリオ" pitchFamily="50" charset="-128"/>
              </a:rPr>
              <a:t>）　福祉サービス提供におけるリスクマネジメント</a:t>
            </a:r>
          </a:p>
        </p:txBody>
      </p:sp>
      <p:cxnSp>
        <p:nvCxnSpPr>
          <p:cNvPr id="11" name="直線コネクタ 10">
            <a:extLst>
              <a:ext uri="{FF2B5EF4-FFF2-40B4-BE49-F238E27FC236}">
                <a16:creationId xmlns:a16="http://schemas.microsoft.com/office/drawing/2014/main" id="{4173D8B0-C297-B01C-5B25-58E7DF540097}"/>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0" name="角丸四角形 5">
            <a:extLst>
              <a:ext uri="{FF2B5EF4-FFF2-40B4-BE49-F238E27FC236}">
                <a16:creationId xmlns:a16="http://schemas.microsoft.com/office/drawing/2014/main" id="{65BF319F-E9C8-B458-955E-93D890C60569}"/>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3225052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536" y="192859"/>
            <a:ext cx="7886700" cy="547856"/>
          </a:xfrm>
        </p:spPr>
        <p:txBody>
          <a:bodyPr>
            <a:normAutofit/>
          </a:bodyPr>
          <a:lstStyle/>
          <a:p>
            <a:r>
              <a:rPr lang="ja-JP" altLang="en-US" sz="2400" dirty="0">
                <a:solidFill>
                  <a:prstClr val="black"/>
                </a:solidFill>
                <a:latin typeface="UD デジタル 教科書体 NK-B" panose="02020700000000000000" pitchFamily="18" charset="-128"/>
                <a:ea typeface="UD デジタル 教科書体 NK-B" panose="02020700000000000000" pitchFamily="18" charset="-128"/>
              </a:rPr>
              <a:t>福祉におけるリスクマネジメントの４つの目的</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824220668"/>
              </p:ext>
            </p:extLst>
          </p:nvPr>
        </p:nvGraphicFramePr>
        <p:xfrm>
          <a:off x="628650" y="1199581"/>
          <a:ext cx="7886700" cy="4861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a:t>
            </a:fld>
            <a:endParaRPr lang="ja-JP" altLang="en-US" dirty="0">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sz="1000" i="0" dirty="0">
                <a:latin typeface="UD デジタル 教科書体 NK-B" panose="02020700000000000000" pitchFamily="18" charset="-128"/>
                <a:ea typeface="UD デジタル 教科書体 NK-B" panose="02020700000000000000" pitchFamily="18" charset="-128"/>
              </a:rPr>
              <a:t>令和元年度主任相談支援専門員養成研修</a:t>
            </a:r>
            <a:endParaRPr kumimoji="1" lang="ja-JP" altLang="en-US" sz="1000" i="0" dirty="0">
              <a:latin typeface="UD デジタル 教科書体 NK-B" panose="02020700000000000000" pitchFamily="18" charset="-128"/>
              <a:ea typeface="UD デジタル 教科書体 NK-B" panose="02020700000000000000" pitchFamily="18" charset="-128"/>
            </a:endParaRPr>
          </a:p>
        </p:txBody>
      </p:sp>
      <p:cxnSp>
        <p:nvCxnSpPr>
          <p:cNvPr id="5" name="直線コネクタ 4">
            <a:extLst>
              <a:ext uri="{FF2B5EF4-FFF2-40B4-BE49-F238E27FC236}">
                <a16:creationId xmlns:a16="http://schemas.microsoft.com/office/drawing/2014/main" id="{03F32D77-B4CC-8983-2068-9493454C2AB4}"/>
              </a:ext>
            </a:extLst>
          </p:cNvPr>
          <p:cNvCxnSpPr/>
          <p:nvPr/>
        </p:nvCxnSpPr>
        <p:spPr>
          <a:xfrm>
            <a:off x="583865" y="651725"/>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6" name="角丸四角形 5">
            <a:extLst>
              <a:ext uri="{FF2B5EF4-FFF2-40B4-BE49-F238E27FC236}">
                <a16:creationId xmlns:a16="http://schemas.microsoft.com/office/drawing/2014/main" id="{C74DF8F4-6701-9763-875F-37B622F7B47D}"/>
              </a:ext>
            </a:extLst>
          </p:cNvPr>
          <p:cNvSpPr/>
          <p:nvPr/>
        </p:nvSpPr>
        <p:spPr>
          <a:xfrm>
            <a:off x="7852527" y="300677"/>
            <a:ext cx="1168923" cy="236039"/>
          </a:xfrm>
          <a:prstGeom prst="roundRect">
            <a:avLst/>
          </a:prstGeom>
          <a:solidFill>
            <a:srgbClr val="002060"/>
          </a:solidFill>
          <a:ln w="9525" cap="flat" cmpd="sng" algn="ctr">
            <a:solidFill>
              <a:schemeClr val="tx2">
                <a:lumMod val="50000"/>
              </a:schemeClr>
            </a:solidFill>
            <a:prstDash val="solid"/>
          </a:ln>
          <a:effectLst>
            <a:outerShdw blurRad="40000" dist="20000" dir="5400000" rotWithShape="0">
              <a:srgbClr val="000000">
                <a:alpha val="38000"/>
              </a:srgbClr>
            </a:outerShdw>
          </a:effectLst>
        </p:spPr>
        <p:txBody>
          <a:bodyPr lIns="36000" tIns="36000" rIns="36000" bIns="36000" rtlCol="0" anchor="t"/>
          <a:lstStyle/>
          <a:p>
            <a:pPr lvl="0" algn="ctr">
              <a:lnSpc>
                <a:spcPct val="90000"/>
              </a:lnSpc>
              <a:spcBef>
                <a:spcPct val="0"/>
              </a:spcBef>
              <a:defRPr/>
            </a:pPr>
            <a:r>
              <a:rPr kumimoji="1" lang="ja-JP" altLang="en-US" sz="1100" dirty="0">
                <a:solidFill>
                  <a:schemeClr val="bg1"/>
                </a:solidFill>
                <a:latin typeface="UD デジタル 教科書体 NK-B" panose="02020700000000000000" pitchFamily="18" charset="-128"/>
                <a:ea typeface="UD デジタル 教科書体 NK-B" panose="02020700000000000000" pitchFamily="18" charset="-128"/>
              </a:rPr>
              <a:t>リスクマネジメント</a:t>
            </a:r>
          </a:p>
        </p:txBody>
      </p:sp>
    </p:spTree>
    <p:extLst>
      <p:ext uri="{BB962C8B-B14F-4D97-AF65-F5344CB8AC3E}">
        <p14:creationId xmlns:p14="http://schemas.microsoft.com/office/powerpoint/2010/main" val="248840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24232</TotalTime>
  <Words>11775</Words>
  <Application>Microsoft Office PowerPoint</Application>
  <PresentationFormat>画面に合わせる (4:3)</PresentationFormat>
  <Paragraphs>1173</Paragraphs>
  <Slides>55</Slides>
  <Notes>55</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55</vt:i4>
      </vt:variant>
    </vt:vector>
  </HeadingPairs>
  <TitlesOfParts>
    <vt:vector size="68" baseType="lpstr">
      <vt:lpstr>Meiryo UI</vt:lpstr>
      <vt:lpstr>ＭＳ Ｐ明朝</vt:lpstr>
      <vt:lpstr>ＭＳ 明朝</vt:lpstr>
      <vt:lpstr>UD デジタル 教科書体 NK-B</vt:lpstr>
      <vt:lpstr>YuGothic</vt:lpstr>
      <vt:lpstr>Arial</vt:lpstr>
      <vt:lpstr>Calibri</vt:lpstr>
      <vt:lpstr>Calibri Light</vt:lpstr>
      <vt:lpstr>Wingdings</vt:lpstr>
      <vt:lpstr>Office テーマ</vt:lpstr>
      <vt:lpstr>3_Office テーマ</vt:lpstr>
      <vt:lpstr>1_Office テーマ</vt:lpstr>
      <vt:lpstr>4_Office テーマ</vt:lpstr>
      <vt:lpstr>相談支援事業所における 運営管理</vt:lpstr>
      <vt:lpstr>１．受講前ガイダンス  　　　　振り返りチェック表を記入しましょう！ 　　</vt:lpstr>
      <vt:lpstr>PowerPoint プレゼンテーション</vt:lpstr>
      <vt:lpstr>PowerPoint プレゼンテーション</vt:lpstr>
      <vt:lpstr>講義内容とポイント（１８０分）</vt:lpstr>
      <vt:lpstr>2．利用者中心の 　　福祉サービス提供とリスクマネジメント 　　</vt:lpstr>
      <vt:lpstr>PowerPoint プレゼンテーション</vt:lpstr>
      <vt:lpstr>PowerPoint プレゼンテーション</vt:lpstr>
      <vt:lpstr>福祉におけるリスクマネジメントの４つの目的</vt:lpstr>
      <vt:lpstr>PowerPoint プレゼンテーション</vt:lpstr>
      <vt:lpstr>生活の場での福祉サービスとリスクの考え方</vt:lpstr>
      <vt:lpstr>生活の場での福祉サービスとリスクの考え方</vt:lpstr>
      <vt:lpstr>PowerPoint プレゼンテーション</vt:lpstr>
      <vt:lpstr>（2）インシデントとアクシデント</vt:lpstr>
      <vt:lpstr>用語の確認・定義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そもそも　リスクの原因とは？</vt:lpstr>
      <vt:lpstr>相談支援におけるリスク管理　　５つの視点</vt:lpstr>
      <vt:lpstr>相談支援専門員のリスクマネジメントに関する５つの視点</vt:lpstr>
      <vt:lpstr>PowerPoint プレゼンテーション</vt:lpstr>
      <vt:lpstr>視点２．相談支援及びその周辺業務に関する 　　　　　　　リスクマネジメント（例）【秘密保持・守秘義務】</vt:lpstr>
      <vt:lpstr>視点３．利用者の生活に関するリスクマネジメント</vt:lpstr>
      <vt:lpstr>地域の相談支援専門員の支援者（主任相談支援専門員）として</vt:lpstr>
      <vt:lpstr>PowerPoint プレゼンテーション</vt:lpstr>
      <vt:lpstr>リスクマネジメントの基本プロセス</vt:lpstr>
      <vt:lpstr>PowerPoint プレゼンテーション</vt:lpstr>
      <vt:lpstr>PowerPoint プレゼンテーション</vt:lpstr>
      <vt:lpstr>３．利用者中心の 　　福祉サービス提供とコンプライアンス 　　　　　　　　 　　　　　　　　　　１５：10～１５：４０</vt:lpstr>
      <vt:lpstr>PowerPoint プレゼンテーション</vt:lpstr>
      <vt:lpstr>PowerPoint プレゼンテーション</vt:lpstr>
      <vt:lpstr>PowerPoint プレゼンテーション</vt:lpstr>
      <vt:lpstr>法令を遵守するということ</vt:lpstr>
      <vt:lpstr>専門職倫理の確立</vt:lpstr>
      <vt:lpstr>「思い、願い⇒期待」と制度的環境</vt:lpstr>
      <vt:lpstr>「サービス評価」が検証の機会提供</vt:lpstr>
      <vt:lpstr>PowerPoint プレゼンテーション</vt:lpstr>
      <vt:lpstr>人員及び運営に関する基準（例）</vt:lpstr>
      <vt:lpstr>一つの相談支援事業所としてできること</vt:lpstr>
      <vt:lpstr>コンプライアンス違反の防止策</vt:lpstr>
      <vt:lpstr>PowerPoint プレゼンテーション</vt:lpstr>
      <vt:lpstr>PowerPoint プレゼンテーション</vt:lpstr>
      <vt:lpstr>PowerPoint プレゼンテーション</vt:lpstr>
      <vt:lpstr>【参考：各地において】</vt:lpstr>
      <vt:lpstr>PowerPoint プレゼンテーション</vt:lpstr>
      <vt:lpstr>具体的な処分事例</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智敦 鈴木</dc:creator>
  <cp:lastModifiedBy>８色 一般社団法人</cp:lastModifiedBy>
  <cp:revision>660</cp:revision>
  <cp:lastPrinted>2025-06-10T06:30:31Z</cp:lastPrinted>
  <dcterms:created xsi:type="dcterms:W3CDTF">2018-11-27T01:13:12Z</dcterms:created>
  <dcterms:modified xsi:type="dcterms:W3CDTF">2025-06-15T23:55:05Z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